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16"/>
  </p:notesMasterIdLst>
  <p:sldIdLst>
    <p:sldId id="281" r:id="rId2"/>
    <p:sldId id="284" r:id="rId3"/>
    <p:sldId id="282" r:id="rId4"/>
    <p:sldId id="286" r:id="rId5"/>
    <p:sldId id="287" r:id="rId6"/>
    <p:sldId id="288" r:id="rId7"/>
    <p:sldId id="291" r:id="rId8"/>
    <p:sldId id="289" r:id="rId9"/>
    <p:sldId id="290" r:id="rId10"/>
    <p:sldId id="293" r:id="rId11"/>
    <p:sldId id="292" r:id="rId12"/>
    <p:sldId id="294" r:id="rId13"/>
    <p:sldId id="295" r:id="rId14"/>
    <p:sldId id="296"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5180" autoAdjust="0"/>
  </p:normalViewPr>
  <p:slideViewPr>
    <p:cSldViewPr>
      <p:cViewPr varScale="1">
        <p:scale>
          <a:sx n="99" d="100"/>
          <a:sy n="99" d="100"/>
        </p:scale>
        <p:origin x="-1974" y="-96"/>
      </p:cViewPr>
      <p:guideLst>
        <p:guide orient="horz" pos="2160"/>
        <p:guide pos="2880"/>
      </p:guideLst>
    </p:cSldViewPr>
  </p:slideViewPr>
  <p:outlineViewPr>
    <p:cViewPr>
      <p:scale>
        <a:sx n="33" d="100"/>
        <a:sy n="33" d="100"/>
      </p:scale>
      <p:origin x="0" y="834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9097A6A8-E9C5-4637-B6B7-8EDC6081C7B5}" type="datetimeFigureOut">
              <a:rPr lang="en-US"/>
              <a:pPr>
                <a:defRPr/>
              </a:pPr>
              <a:t>2/21/2013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86642CD-669B-43A3-B5BE-A797A833EDD9}" type="slidenum">
              <a:rPr lang="en-US"/>
              <a:pPr>
                <a:defRPr/>
              </a:pPr>
              <a:t>‹#›</a:t>
            </a:fld>
            <a:endParaRPr lang="en-US"/>
          </a:p>
        </p:txBody>
      </p:sp>
    </p:spTree>
    <p:extLst>
      <p:ext uri="{BB962C8B-B14F-4D97-AF65-F5344CB8AC3E}">
        <p14:creationId xmlns:p14="http://schemas.microsoft.com/office/powerpoint/2010/main" val="17711394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2FD794C-BA7F-4F85-8D6E-7F5E32150A20}" type="slidenum">
              <a:rPr lang="en-US">
                <a:cs typeface="Arial" charset="0"/>
              </a:rPr>
              <a:pPr fontAlgn="base">
                <a:spcBef>
                  <a:spcPct val="0"/>
                </a:spcBef>
                <a:spcAft>
                  <a:spcPct val="0"/>
                </a:spcAft>
              </a:pPr>
              <a:t>1</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10C2142-2D4B-43D1-A3E8-8496DC35E502}" type="slidenum">
              <a:rPr lang="en-US">
                <a:cs typeface="Arial" charset="0"/>
              </a:rPr>
              <a:pPr fontAlgn="base">
                <a:spcBef>
                  <a:spcPct val="0"/>
                </a:spcBef>
                <a:spcAft>
                  <a:spcPct val="0"/>
                </a:spcAft>
              </a:pPr>
              <a:t>10</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9F7D07-6836-4B5D-801B-2CB4A01DF40A}" type="slidenum">
              <a:rPr lang="en-US">
                <a:cs typeface="Arial" charset="0"/>
              </a:rPr>
              <a:pPr fontAlgn="base">
                <a:spcBef>
                  <a:spcPct val="0"/>
                </a:spcBef>
                <a:spcAft>
                  <a:spcPct val="0"/>
                </a:spcAft>
              </a:pPr>
              <a:t>11</a:t>
            </a:fld>
            <a:endParaRPr lang="en-US">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7488C01-3CB4-41A1-88D0-C569563B3F59}" type="slidenum">
              <a:rPr lang="en-US">
                <a:cs typeface="Arial" charset="0"/>
              </a:rPr>
              <a:pPr fontAlgn="base">
                <a:spcBef>
                  <a:spcPct val="0"/>
                </a:spcBef>
                <a:spcAft>
                  <a:spcPct val="0"/>
                </a:spcAft>
              </a:pPr>
              <a:t>12</a:t>
            </a:fld>
            <a:endParaRPr lang="en-US">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771071D-CEA4-4C04-A866-E23F72CF4633}" type="slidenum">
              <a:rPr lang="en-US">
                <a:cs typeface="Arial" charset="0"/>
              </a:rPr>
              <a:pPr fontAlgn="base">
                <a:spcBef>
                  <a:spcPct val="0"/>
                </a:spcBef>
                <a:spcAft>
                  <a:spcPct val="0"/>
                </a:spcAft>
              </a:pPr>
              <a:t>13</a:t>
            </a:fld>
            <a:endParaRPr lang="en-US">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Approach Paper identified enhancing knowledge base and strengthening institutional capacity as key strategic actions for SSATP. But in the absence of an EST or similar mechanism to structure the policy dialog around sustainable transport, SSATP efforts in knowledge enhancement and capacity building would be ad hoc in character.</a:t>
            </a:r>
          </a:p>
          <a:p>
            <a:pPr>
              <a:spcBef>
                <a:spcPct val="0"/>
              </a:spcBef>
            </a:pPr>
            <a:endParaRPr lang="en-US" smtClean="0"/>
          </a:p>
          <a:p>
            <a:pPr>
              <a:spcBef>
                <a:spcPct val="0"/>
              </a:spcBef>
            </a:pPr>
            <a:r>
              <a:rPr lang="en-US" smtClean="0"/>
              <a:t>Once EST established, SSATP would take on the role of providing key technical inputs to the EST process, including policy guidance on key EST issues such as objectives, indicators, measurement (MRV), and specific technical support (guidance, training, etc.) for existing and emerging sustainable transport financing mechanisms (NAMAs, green fund, climate change damage payments, etc.)</a:t>
            </a:r>
          </a:p>
        </p:txBody>
      </p:sp>
      <p:sp>
        <p:nvSpPr>
          <p:cNvPr id="409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4A1BA0-0BD6-4AA1-96B4-C96880AAFFA5}" type="slidenum">
              <a:rPr lang="en-US">
                <a:cs typeface="Arial" charset="0"/>
              </a:rPr>
              <a:pPr fontAlgn="base">
                <a:spcBef>
                  <a:spcPct val="0"/>
                </a:spcBef>
                <a:spcAft>
                  <a:spcPct val="0"/>
                </a:spcAft>
              </a:pPr>
              <a:t>14</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A16B19-FB4E-4442-B1BC-6386A7EF4A63}" type="slidenum">
              <a:rPr lang="en-US">
                <a:cs typeface="Arial" charset="0"/>
              </a:rPr>
              <a:pPr fontAlgn="base">
                <a:spcBef>
                  <a:spcPct val="0"/>
                </a:spcBef>
                <a:spcAft>
                  <a:spcPct val="0"/>
                </a:spcAft>
              </a:pPr>
              <a:t>2</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CE57E15-3287-4CF9-B5E6-72B070D3D5C0}" type="slidenum">
              <a:rPr lang="en-US">
                <a:cs typeface="Arial" charset="0"/>
              </a:rPr>
              <a:pPr fontAlgn="base">
                <a:spcBef>
                  <a:spcPct val="0"/>
                </a:spcBef>
                <a:spcAft>
                  <a:spcPct val="0"/>
                </a:spcAft>
              </a:pPr>
              <a:t>3</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5B0AC0-5A99-4678-A993-D588E887D50D}" type="slidenum">
              <a:rPr lang="en-US">
                <a:cs typeface="Arial" charset="0"/>
              </a:rPr>
              <a:pPr fontAlgn="base">
                <a:spcBef>
                  <a:spcPct val="0"/>
                </a:spcBef>
                <a:spcAft>
                  <a:spcPct val="0"/>
                </a:spcAft>
              </a:pPr>
              <a:t>4</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92BCB9-800C-4B67-9FE5-B966646E957E}" type="slidenum">
              <a:rPr lang="en-US">
                <a:cs typeface="Arial" charset="0"/>
              </a:rPr>
              <a:pPr fontAlgn="base">
                <a:spcBef>
                  <a:spcPct val="0"/>
                </a:spcBef>
                <a:spcAft>
                  <a:spcPct val="0"/>
                </a:spcAft>
              </a:pPr>
              <a:t>5</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6FD2F51-A817-45C6-A9C1-E3E9E5E73C51}" type="slidenum">
              <a:rPr lang="en-US">
                <a:cs typeface="Arial" charset="0"/>
              </a:rPr>
              <a:pPr fontAlgn="base">
                <a:spcBef>
                  <a:spcPct val="0"/>
                </a:spcBef>
                <a:spcAft>
                  <a:spcPct val="0"/>
                </a:spcAft>
              </a:pPr>
              <a:t>6</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A87BB17-3FF3-4E71-A850-6FB491333CDD}" type="slidenum">
              <a:rPr lang="en-US">
                <a:cs typeface="Arial" charset="0"/>
              </a:rPr>
              <a:pPr fontAlgn="base">
                <a:spcBef>
                  <a:spcPct val="0"/>
                </a:spcBef>
                <a:spcAft>
                  <a:spcPct val="0"/>
                </a:spcAft>
              </a:pPr>
              <a:t>8</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B89625A-B557-43F0-954A-8621AD70F80E}" type="slidenum">
              <a:rPr lang="en-US">
                <a:cs typeface="Arial" charset="0"/>
              </a:rPr>
              <a:pPr fontAlgn="base">
                <a:spcBef>
                  <a:spcPct val="0"/>
                </a:spcBef>
                <a:spcAft>
                  <a:spcPct val="0"/>
                </a:spcAft>
              </a:pPr>
              <a:t>9</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E551BBF-97A4-44B3-A797-A11C4C32700D}" type="datetime1">
              <a:rPr lang="en-US"/>
              <a:pPr>
                <a:defRPr/>
              </a:pPr>
              <a:t>2/21/2013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D7D6FA3-B555-413E-99EB-581914873F4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9F6AD10-24E8-4F23-9439-0BDA9771C04E}" type="datetime1">
              <a:rPr lang="en-US"/>
              <a:pPr>
                <a:defRPr/>
              </a:pPr>
              <a:t>2/21/2013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020A21-B4BD-4E99-BE7B-7FE8A6CFC45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4D489C-C11F-4741-BF6B-101C745F1E1B}" type="datetime1">
              <a:rPr lang="en-US"/>
              <a:pPr>
                <a:defRPr/>
              </a:pPr>
              <a:t>2/21/2013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160BDA-AE82-45F4-9D3D-06B40EB7F78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958F4D1-B7F3-4059-AC96-B0DCDE61C14F}" type="datetime1">
              <a:rPr lang="en-US"/>
              <a:pPr>
                <a:defRPr/>
              </a:pPr>
              <a:t>2/21/2013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EACC95-DD97-4933-BDF0-B43097697B1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40CA714-27F6-4C4A-93ED-FCF709413240}" type="datetime1">
              <a:rPr lang="en-US"/>
              <a:pPr>
                <a:defRPr/>
              </a:pPr>
              <a:t>2/21/2013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362FF9-521B-4C19-BEF6-066DD357BE9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Content Placeholder 3" descr="SSATP-Logo_onBlack.jpg"/>
          <p:cNvPicPr>
            <a:picLocks noChangeAspect="1"/>
          </p:cNvPicPr>
          <p:nvPr userDrawn="1"/>
        </p:nvPicPr>
        <p:blipFill>
          <a:blip r:embed="rId2"/>
          <a:srcRect/>
          <a:stretch>
            <a:fillRect/>
          </a:stretch>
        </p:blipFill>
        <p:spPr bwMode="auto">
          <a:xfrm>
            <a:off x="1588" y="6172200"/>
            <a:ext cx="1330325" cy="6858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fld id="{3BE75396-1E17-45F4-9858-2376DF80E6A0}" type="datetime1">
              <a:rPr lang="en-US"/>
              <a:pPr>
                <a:defRPr/>
              </a:pPr>
              <a:t>2/21/2013</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296E045-5004-4674-B221-DADF640D61E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207FFA5-3D0E-49C7-B034-89A48DD851FF}" type="datetime1">
              <a:rPr lang="en-US"/>
              <a:pPr>
                <a:defRPr/>
              </a:pPr>
              <a:t>2/21/2013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9A093D1-7AEE-46D4-B2D3-0AC8D512C68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27EE7F9-85ED-4D6C-ACF1-3E98DBAC1750}" type="datetime1">
              <a:rPr lang="en-US"/>
              <a:pPr>
                <a:defRPr/>
              </a:pPr>
              <a:t>2/21/2013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AF2DDAC-C5B7-43C4-AD77-1C4CFD508EF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E655CB-CA5B-4946-A4DC-5F6D353CC583}" type="datetime1">
              <a:rPr lang="en-US"/>
              <a:pPr>
                <a:defRPr/>
              </a:pPr>
              <a:t>2/21/2013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02174B-7ADD-4DD7-B54C-36D54D8CF9B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Content Placeholder 3" descr="SSATP-Logo_onBlack.jpg"/>
          <p:cNvPicPr>
            <a:picLocks noChangeAspect="1"/>
          </p:cNvPicPr>
          <p:nvPr userDrawn="1"/>
        </p:nvPicPr>
        <p:blipFill>
          <a:blip r:embed="rId2"/>
          <a:srcRect/>
          <a:stretch>
            <a:fillRect/>
          </a:stretch>
        </p:blipFill>
        <p:spPr bwMode="auto">
          <a:xfrm>
            <a:off x="0" y="6172200"/>
            <a:ext cx="1330325" cy="685800"/>
          </a:xfrm>
          <a:prstGeom prst="rect">
            <a:avLst/>
          </a:prstGeom>
          <a:noFill/>
          <a:ln w="9525">
            <a:noFill/>
            <a:miter lim="800000"/>
            <a:headEnd/>
            <a:tailEnd/>
          </a:ln>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0038888C-D52F-485D-B6A7-8956D11B004F}" type="datetime1">
              <a:rPr lang="en-US"/>
              <a:pPr>
                <a:defRPr/>
              </a:pPr>
              <a:t>2/21/2013</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6EDBA1D8-EE02-43CE-A317-4A62D91BDEC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5F29A5-A6A1-4345-B0C3-19D6B9173A10}" type="datetime1">
              <a:rPr lang="en-US"/>
              <a:pPr>
                <a:defRPr/>
              </a:pPr>
              <a:t>2/21/2013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90D12FF-2247-4239-B644-7FD6669994A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F955062-ED29-417A-AC1F-ABCCA6093007}" type="datetime1">
              <a:rPr lang="en-US"/>
              <a:pPr>
                <a:defRPr/>
              </a:pPr>
              <a:t>2/21/2013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E0E0703A-1A63-4594-A3D2-5217556CD2D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1" r:id="rId1"/>
    <p:sldLayoutId id="2147484030" r:id="rId2"/>
    <p:sldLayoutId id="2147484029" r:id="rId3"/>
    <p:sldLayoutId id="2147484032" r:id="rId4"/>
    <p:sldLayoutId id="2147484028" r:id="rId5"/>
    <p:sldLayoutId id="2147484027" r:id="rId6"/>
    <p:sldLayoutId id="2147484026" r:id="rId7"/>
    <p:sldLayoutId id="2147484033" r:id="rId8"/>
    <p:sldLayoutId id="2147484025" r:id="rId9"/>
    <p:sldLayoutId id="2147484024" r:id="rId10"/>
    <p:sldLayoutId id="2147484023"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positioning%20Africa%20in%20global%20sustran%20debate.pptx"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What%20do%20we%20mean%20by%20sustainable%20transport_FR.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outside%20the%20scope.pptx" TargetMode="External"/><Relationship Id="rId4" Type="http://schemas.openxmlformats.org/officeDocument/2006/relationships/hyperlink" Target="Dynamism%20in%20African%20Transport%20sector.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background-17.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609600" y="2438400"/>
            <a:ext cx="7772400" cy="1470025"/>
          </a:xfrm>
        </p:spPr>
        <p:txBody>
          <a:bodyPr>
            <a:normAutofit fontScale="90000"/>
          </a:bodyPr>
          <a:lstStyle/>
          <a:p>
            <a:r>
              <a:rPr lang="fr-FR" sz="3400" dirty="0" smtClean="0"/>
              <a:t>Pour un transport durable </a:t>
            </a:r>
            <a:br>
              <a:rPr lang="fr-FR" sz="3400" dirty="0" smtClean="0"/>
            </a:br>
            <a:r>
              <a:rPr lang="fr-FR" sz="3400" dirty="0" smtClean="0"/>
              <a:t>dans le cadre du SSATP-DP2 : </a:t>
            </a:r>
            <a:br>
              <a:rPr lang="fr-FR" sz="3400" dirty="0" smtClean="0"/>
            </a:br>
            <a:r>
              <a:rPr lang="fr-FR" sz="3400" dirty="0" smtClean="0"/>
              <a:t>Aide au renforcement d'un Forum pour un transport durable et respectueux de l’environnement (EST) en Afrique</a:t>
            </a:r>
          </a:p>
        </p:txBody>
      </p:sp>
      <p:sp>
        <p:nvSpPr>
          <p:cNvPr id="14339" name="Subtitle 2"/>
          <p:cNvSpPr>
            <a:spLocks noGrp="1"/>
          </p:cNvSpPr>
          <p:nvPr>
            <p:ph type="subTitle" idx="1"/>
          </p:nvPr>
        </p:nvSpPr>
        <p:spPr>
          <a:xfrm>
            <a:off x="0" y="3886200"/>
            <a:ext cx="9144000" cy="2971800"/>
          </a:xfrm>
        </p:spPr>
        <p:txBody>
          <a:bodyPr/>
          <a:lstStyle/>
          <a:p>
            <a:endParaRPr lang="fr-FR" sz="2400" dirty="0" smtClean="0">
              <a:solidFill>
                <a:srgbClr val="002060"/>
              </a:solidFill>
            </a:endParaRPr>
          </a:p>
          <a:p>
            <a:r>
              <a:rPr lang="fr-FR" sz="2400" dirty="0" smtClean="0">
                <a:solidFill>
                  <a:srgbClr val="002060"/>
                </a:solidFill>
              </a:rPr>
              <a:t>Roger </a:t>
            </a:r>
            <a:r>
              <a:rPr lang="fr-FR" sz="2400" dirty="0" err="1" smtClean="0">
                <a:solidFill>
                  <a:srgbClr val="002060"/>
                </a:solidFill>
              </a:rPr>
              <a:t>Gorham</a:t>
            </a:r>
            <a:r>
              <a:rPr lang="fr-FR" sz="2400" dirty="0" smtClean="0">
                <a:solidFill>
                  <a:srgbClr val="002060"/>
                </a:solidFill>
              </a:rPr>
              <a:t>, Banque mondiale</a:t>
            </a:r>
          </a:p>
          <a:p>
            <a:r>
              <a:rPr lang="fr-FR" sz="2400" dirty="0" smtClean="0">
                <a:solidFill>
                  <a:srgbClr val="002060"/>
                </a:solidFill>
              </a:rPr>
              <a:t>Réunion annuelle du SSATP</a:t>
            </a:r>
          </a:p>
          <a:p>
            <a:r>
              <a:rPr lang="fr-FR" sz="2400" dirty="0" smtClean="0">
                <a:solidFill>
                  <a:srgbClr val="002060"/>
                </a:solidFill>
              </a:rPr>
              <a:t>Addis-Ababa – Ethiopie</a:t>
            </a:r>
          </a:p>
          <a:p>
            <a:r>
              <a:rPr lang="fr-FR" sz="2400" dirty="0" smtClean="0">
                <a:solidFill>
                  <a:srgbClr val="002060"/>
                </a:solidFill>
              </a:rPr>
              <a:t>décembre 2012</a:t>
            </a:r>
          </a:p>
        </p:txBody>
      </p:sp>
      <p:pic>
        <p:nvPicPr>
          <p:cNvPr id="14342" name="Picture 6" descr="SSATP-Logo_onBlack_fr"/>
          <p:cNvPicPr>
            <a:picLocks noChangeAspect="1" noChangeArrowheads="1"/>
          </p:cNvPicPr>
          <p:nvPr/>
        </p:nvPicPr>
        <p:blipFill>
          <a:blip r:embed="rId4"/>
          <a:srcRect/>
          <a:stretch>
            <a:fillRect/>
          </a:stretch>
        </p:blipFill>
        <p:spPr bwMode="auto">
          <a:xfrm>
            <a:off x="3049588" y="560388"/>
            <a:ext cx="2970212" cy="103981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3" descr="background-17.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1746" name="Title 1"/>
          <p:cNvSpPr>
            <a:spLocks noGrp="1"/>
          </p:cNvSpPr>
          <p:nvPr>
            <p:ph type="title"/>
          </p:nvPr>
        </p:nvSpPr>
        <p:spPr/>
        <p:txBody>
          <a:bodyPr/>
          <a:lstStyle/>
          <a:p>
            <a:r>
              <a:rPr lang="en-US" b="1" smtClean="0"/>
              <a:t>Pourquoi un EST pour l’Afrique</a:t>
            </a:r>
          </a:p>
        </p:txBody>
      </p:sp>
      <p:sp>
        <p:nvSpPr>
          <p:cNvPr id="3" name="Content Placeholder 2"/>
          <p:cNvSpPr>
            <a:spLocks noGrp="1"/>
          </p:cNvSpPr>
          <p:nvPr>
            <p:ph idx="1"/>
          </p:nvPr>
        </p:nvSpPr>
        <p:spPr/>
        <p:txBody>
          <a:bodyPr>
            <a:normAutofit/>
          </a:bodyPr>
          <a:lstStyle/>
          <a:p>
            <a:pPr>
              <a:lnSpc>
                <a:spcPct val="90000"/>
              </a:lnSpc>
            </a:pPr>
            <a:r>
              <a:rPr lang="fr-FR" dirty="0" smtClean="0"/>
              <a:t>Introduit le concept de transport durable dans les agendas des dirigeants politiques africains, au niveau national et continental.</a:t>
            </a:r>
          </a:p>
          <a:p>
            <a:pPr>
              <a:lnSpc>
                <a:spcPct val="90000"/>
              </a:lnSpc>
            </a:pPr>
            <a:r>
              <a:rPr lang="fr-FR" dirty="0" smtClean="0"/>
              <a:t>Avec d’autres Forums EST régionaux, soutient la position du thème des transports dans l’agenda de la durabilité et celui de la durabilité dans l’agenda des transports</a:t>
            </a:r>
          </a:p>
          <a:p>
            <a:pPr>
              <a:lnSpc>
                <a:spcPct val="90000"/>
              </a:lnSpc>
            </a:pPr>
            <a:r>
              <a:rPr lang="fr-FR" dirty="0" smtClean="0"/>
              <a:t>Positionne l’Afrique dans les discussions mondiales sur le transport durable:  </a:t>
            </a:r>
            <a:r>
              <a:rPr lang="fr-FR" dirty="0" smtClean="0">
                <a:hlinkClick r:id="rId4" action="ppaction://hlinkpres?slideindex=1&amp;slidetitle="/>
              </a:rPr>
              <a:t>Cliquez</a:t>
            </a:r>
            <a:endParaRPr lang="fr-FR" dirty="0" smtClean="0"/>
          </a:p>
          <a:p>
            <a:pPr>
              <a:lnSpc>
                <a:spcPct val="90000"/>
              </a:lnSpc>
            </a:pPr>
            <a:endParaRPr lang="fr-FR" dirty="0" smtClean="0"/>
          </a:p>
        </p:txBody>
      </p:sp>
      <p:pic>
        <p:nvPicPr>
          <p:cNvPr id="31750" name="Picture 6" descr="SSATP-Logo_onBlack_fr"/>
          <p:cNvPicPr>
            <a:picLocks noChangeAspect="1" noChangeArrowheads="1"/>
          </p:cNvPicPr>
          <p:nvPr/>
        </p:nvPicPr>
        <p:blipFill>
          <a:blip r:embed="rId5"/>
          <a:srcRect/>
          <a:stretch>
            <a:fillRect/>
          </a:stretch>
        </p:blipFill>
        <p:spPr bwMode="auto">
          <a:xfrm>
            <a:off x="7808913" y="6400800"/>
            <a:ext cx="1335087" cy="46672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3" descr="background-17.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fr-FR" sz="4000" b="1" smtClean="0"/>
              <a:t>Quel est le rôle du SSATP dans le processus de l’</a:t>
            </a:r>
            <a:r>
              <a:rPr lang="en-US" sz="4000" b="1" smtClean="0"/>
              <a:t>EST-Afrique?</a:t>
            </a:r>
          </a:p>
        </p:txBody>
      </p:sp>
      <p:sp>
        <p:nvSpPr>
          <p:cNvPr id="3" name="Content Placeholder 2"/>
          <p:cNvSpPr>
            <a:spLocks noGrp="1"/>
          </p:cNvSpPr>
          <p:nvPr>
            <p:ph idx="1"/>
          </p:nvPr>
        </p:nvSpPr>
        <p:spPr>
          <a:xfrm>
            <a:off x="457200" y="1600200"/>
            <a:ext cx="8229600" cy="4953000"/>
          </a:xfrm>
        </p:spPr>
        <p:txBody>
          <a:bodyPr>
            <a:normAutofit/>
          </a:bodyPr>
          <a:lstStyle/>
          <a:p>
            <a:pPr>
              <a:lnSpc>
                <a:spcPct val="80000"/>
              </a:lnSpc>
            </a:pPr>
            <a:r>
              <a:rPr lang="fr-FR" sz="2600" smtClean="0"/>
              <a:t>SSATP est le moteur principal</a:t>
            </a:r>
          </a:p>
          <a:p>
            <a:pPr>
              <a:lnSpc>
                <a:spcPct val="80000"/>
              </a:lnSpc>
            </a:pPr>
            <a:r>
              <a:rPr lang="fr-FR" sz="2600" smtClean="0"/>
              <a:t>Collaborer avec l’ONU-DAES et le CNUDR pour faire le lien avec les structures internationales d’EST existantes</a:t>
            </a:r>
          </a:p>
          <a:p>
            <a:pPr>
              <a:lnSpc>
                <a:spcPct val="80000"/>
              </a:lnSpc>
            </a:pPr>
            <a:r>
              <a:rPr lang="fr-FR" sz="2600" smtClean="0"/>
              <a:t>Sensibiliser les initiatives et des partenaires potentiels (UATP, CODATU, Africités, PNUE, ONU-Habitat, CERs, etc.)</a:t>
            </a:r>
          </a:p>
          <a:p>
            <a:pPr>
              <a:lnSpc>
                <a:spcPct val="80000"/>
              </a:lnSpc>
            </a:pPr>
            <a:r>
              <a:rPr lang="fr-FR" sz="2600" smtClean="0"/>
              <a:t>Développer le concept et le plan de mise en œuvre (finalisé début 2013)</a:t>
            </a:r>
          </a:p>
          <a:p>
            <a:pPr>
              <a:lnSpc>
                <a:spcPct val="80000"/>
              </a:lnSpc>
            </a:pPr>
            <a:r>
              <a:rPr lang="fr-FR" sz="2600" smtClean="0"/>
              <a:t>Continuer à faire pression pour un lancement fin 2013 ou début 2014</a:t>
            </a:r>
          </a:p>
          <a:p>
            <a:pPr>
              <a:lnSpc>
                <a:spcPct val="80000"/>
              </a:lnSpc>
            </a:pPr>
            <a:r>
              <a:rPr lang="fr-FR" sz="2600" smtClean="0"/>
              <a:t>Coordonner avec le groupe de haut niveau des SG de l'ONU sur le transport durable, mené par l‘ONU-DAES</a:t>
            </a:r>
          </a:p>
        </p:txBody>
      </p:sp>
      <p:pic>
        <p:nvPicPr>
          <p:cNvPr id="33798" name="Picture 6" descr="SSATP-Logo_onBlack_fr"/>
          <p:cNvPicPr>
            <a:picLocks noChangeAspect="1" noChangeArrowheads="1"/>
          </p:cNvPicPr>
          <p:nvPr/>
        </p:nvPicPr>
        <p:blipFill>
          <a:blip r:embed="rId4"/>
          <a:srcRect/>
          <a:stretch>
            <a:fillRect/>
          </a:stretch>
        </p:blipFill>
        <p:spPr bwMode="auto">
          <a:xfrm>
            <a:off x="7808913" y="6400800"/>
            <a:ext cx="1335087" cy="46672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3" descr="background-17.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5842" name="Title 1"/>
          <p:cNvSpPr>
            <a:spLocks noGrp="1"/>
          </p:cNvSpPr>
          <p:nvPr>
            <p:ph type="title"/>
          </p:nvPr>
        </p:nvSpPr>
        <p:spPr/>
        <p:txBody>
          <a:bodyPr/>
          <a:lstStyle/>
          <a:p>
            <a:r>
              <a:rPr lang="en-US" b="1" smtClean="0"/>
              <a:t>Progrès réalisés</a:t>
            </a:r>
          </a:p>
        </p:txBody>
      </p:sp>
      <p:sp>
        <p:nvSpPr>
          <p:cNvPr id="3" name="Content Placeholder 2"/>
          <p:cNvSpPr>
            <a:spLocks noGrp="1"/>
          </p:cNvSpPr>
          <p:nvPr>
            <p:ph idx="1"/>
          </p:nvPr>
        </p:nvSpPr>
        <p:spPr/>
        <p:txBody>
          <a:bodyPr>
            <a:normAutofit lnSpcReduction="10000"/>
          </a:bodyPr>
          <a:lstStyle/>
          <a:p>
            <a:pPr>
              <a:lnSpc>
                <a:spcPct val="90000"/>
              </a:lnSpc>
            </a:pPr>
            <a:r>
              <a:rPr lang="fr-FR" sz="2800" dirty="0" smtClean="0"/>
              <a:t>Une liste de contacts des partenaires a été construite</a:t>
            </a:r>
          </a:p>
          <a:p>
            <a:pPr>
              <a:lnSpc>
                <a:spcPct val="90000"/>
              </a:lnSpc>
            </a:pPr>
            <a:r>
              <a:rPr lang="fr-FR" sz="2800" dirty="0" smtClean="0"/>
              <a:t>Un projet pour discussion d’une note conceptuelle sera émis cette semaine auprès des partenaires, et constituera une base pour les consultations</a:t>
            </a:r>
          </a:p>
          <a:p>
            <a:pPr>
              <a:lnSpc>
                <a:spcPct val="90000"/>
              </a:lnSpc>
            </a:pPr>
            <a:r>
              <a:rPr lang="fr-FR" sz="2800" dirty="0" smtClean="0"/>
              <a:t>Des discussions sont en cours pour organiser un atelier intérimaire avec ONU-Habitat en avril</a:t>
            </a:r>
          </a:p>
          <a:p>
            <a:pPr>
              <a:lnSpc>
                <a:spcPct val="90000"/>
              </a:lnSpc>
            </a:pPr>
            <a:r>
              <a:rPr lang="fr-FR" sz="2800" dirty="0" smtClean="0"/>
              <a:t>Des travaux sur le plan de mise en œuvre préliminaire commenceront en janvier</a:t>
            </a:r>
          </a:p>
          <a:p>
            <a:pPr>
              <a:lnSpc>
                <a:spcPct val="90000"/>
              </a:lnSpc>
            </a:pPr>
            <a:r>
              <a:rPr lang="fr-FR" sz="2800" dirty="0" smtClean="0"/>
              <a:t>L ’organisation d’un événement de lancement sera à déterminer, conformément au plan de mise en œuvre - probablement fin 2013 / début 2014 </a:t>
            </a:r>
          </a:p>
          <a:p>
            <a:pPr>
              <a:lnSpc>
                <a:spcPct val="90000"/>
              </a:lnSpc>
              <a:buFont typeface="Arial" charset="0"/>
              <a:buNone/>
            </a:pPr>
            <a:endParaRPr lang="fr-FR" sz="2800" dirty="0" smtClean="0"/>
          </a:p>
        </p:txBody>
      </p:sp>
      <p:pic>
        <p:nvPicPr>
          <p:cNvPr id="35846" name="Picture 6" descr="SSATP-Logo_onBlack_fr"/>
          <p:cNvPicPr>
            <a:picLocks noChangeAspect="1" noChangeArrowheads="1"/>
          </p:cNvPicPr>
          <p:nvPr/>
        </p:nvPicPr>
        <p:blipFill>
          <a:blip r:embed="rId4"/>
          <a:srcRect/>
          <a:stretch>
            <a:fillRect/>
          </a:stretch>
        </p:blipFill>
        <p:spPr bwMode="auto">
          <a:xfrm>
            <a:off x="7808913" y="6400800"/>
            <a:ext cx="1335087" cy="46672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3" descr="background-17.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7890" name="Title 1"/>
          <p:cNvSpPr>
            <a:spLocks noGrp="1"/>
          </p:cNvSpPr>
          <p:nvPr>
            <p:ph type="title"/>
          </p:nvPr>
        </p:nvSpPr>
        <p:spPr/>
        <p:txBody>
          <a:bodyPr/>
          <a:lstStyle/>
          <a:p>
            <a:r>
              <a:rPr lang="fr-FR" b="1" smtClean="0"/>
              <a:t>Points à discuter</a:t>
            </a:r>
          </a:p>
        </p:txBody>
      </p:sp>
      <p:sp>
        <p:nvSpPr>
          <p:cNvPr id="3" name="Content Placeholder 2"/>
          <p:cNvSpPr>
            <a:spLocks noGrp="1"/>
          </p:cNvSpPr>
          <p:nvPr>
            <p:ph idx="1"/>
          </p:nvPr>
        </p:nvSpPr>
        <p:spPr>
          <a:xfrm>
            <a:off x="457200" y="1600200"/>
            <a:ext cx="8229600" cy="4724400"/>
          </a:xfrm>
        </p:spPr>
        <p:txBody>
          <a:bodyPr>
            <a:normAutofit/>
          </a:bodyPr>
          <a:lstStyle/>
          <a:p>
            <a:pPr>
              <a:lnSpc>
                <a:spcPct val="90000"/>
              </a:lnSpc>
            </a:pPr>
            <a:r>
              <a:rPr lang="fr-FR" sz="2500" smtClean="0"/>
              <a:t>Quel modèle suivre – approche par le haut (à l’échelle du continent et dirigé par les ministères nationaux) ; ou par le bas (constitution d’une compréhension et de compétences régionales, pour alimenter ultérieurement un forum à l’échelle africaine); ou un mélange des deux approches</a:t>
            </a:r>
          </a:p>
          <a:p>
            <a:pPr>
              <a:lnSpc>
                <a:spcPct val="90000"/>
              </a:lnSpc>
            </a:pPr>
            <a:r>
              <a:rPr lang="fr-FR" sz="2500" smtClean="0"/>
              <a:t>Financement / viabilité sur le long terme</a:t>
            </a:r>
          </a:p>
          <a:p>
            <a:pPr>
              <a:lnSpc>
                <a:spcPct val="90000"/>
              </a:lnSpc>
            </a:pPr>
            <a:r>
              <a:rPr lang="fr-FR" sz="2500" smtClean="0"/>
              <a:t>Optimiser la complémentarité / éviter les doublons avec les initiatives existantes / institutions actuellement en activité</a:t>
            </a:r>
          </a:p>
          <a:p>
            <a:pPr>
              <a:lnSpc>
                <a:spcPct val="90000"/>
              </a:lnSpc>
            </a:pPr>
            <a:r>
              <a:rPr lang="fr-FR" sz="2500" smtClean="0"/>
              <a:t>Identifier et classer les priorités des thèmes clefs pour centrer les efforts au plus tôt – par exemple, le transport urbain, le transport de marchandises, la lutte contre la pauvreté et la réduction de la vulnérabilité, etc.</a:t>
            </a:r>
          </a:p>
        </p:txBody>
      </p:sp>
      <p:pic>
        <p:nvPicPr>
          <p:cNvPr id="37894" name="Picture 6" descr="SSATP-Logo_onBlack_fr"/>
          <p:cNvPicPr>
            <a:picLocks noChangeAspect="1" noChangeArrowheads="1"/>
          </p:cNvPicPr>
          <p:nvPr/>
        </p:nvPicPr>
        <p:blipFill>
          <a:blip r:embed="rId4"/>
          <a:srcRect/>
          <a:stretch>
            <a:fillRect/>
          </a:stretch>
        </p:blipFill>
        <p:spPr bwMode="auto">
          <a:xfrm>
            <a:off x="7808913" y="6400800"/>
            <a:ext cx="1335087" cy="46672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Picture 3" descr="background-17.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fr-FR" sz="4000" b="1" smtClean="0"/>
              <a:t>Rôle futur du SSATP</a:t>
            </a:r>
            <a:br>
              <a:rPr lang="fr-FR" sz="4000" b="1" smtClean="0"/>
            </a:br>
            <a:r>
              <a:rPr lang="fr-FR" sz="4000" b="1" smtClean="0"/>
              <a:t>après la mise en place de l’EST</a:t>
            </a:r>
          </a:p>
        </p:txBody>
      </p:sp>
      <p:sp>
        <p:nvSpPr>
          <p:cNvPr id="3" name="Content Placeholder 2"/>
          <p:cNvSpPr>
            <a:spLocks noGrp="1"/>
          </p:cNvSpPr>
          <p:nvPr>
            <p:ph idx="1"/>
          </p:nvPr>
        </p:nvSpPr>
        <p:spPr>
          <a:xfrm>
            <a:off x="457200" y="1600200"/>
            <a:ext cx="8229600" cy="4724400"/>
          </a:xfrm>
        </p:spPr>
        <p:txBody>
          <a:bodyPr>
            <a:normAutofit/>
          </a:bodyPr>
          <a:lstStyle/>
          <a:p>
            <a:pPr>
              <a:lnSpc>
                <a:spcPct val="90000"/>
              </a:lnSpc>
            </a:pPr>
            <a:r>
              <a:rPr lang="fr-FR" sz="2800" smtClean="0"/>
              <a:t>Le SSATP alimentera les processus de l’EST par des apports techniques</a:t>
            </a:r>
          </a:p>
          <a:p>
            <a:pPr lvl="1">
              <a:lnSpc>
                <a:spcPct val="90000"/>
              </a:lnSpc>
            </a:pPr>
            <a:r>
              <a:rPr lang="fr-FR" smtClean="0"/>
              <a:t>Notes d’orientation</a:t>
            </a:r>
          </a:p>
          <a:p>
            <a:pPr lvl="1">
              <a:lnSpc>
                <a:spcPct val="90000"/>
              </a:lnSpc>
            </a:pPr>
            <a:r>
              <a:rPr lang="fr-FR" smtClean="0"/>
              <a:t>Etudes pratiques de cas</a:t>
            </a:r>
          </a:p>
          <a:p>
            <a:pPr lvl="1">
              <a:lnSpc>
                <a:spcPct val="90000"/>
              </a:lnSpc>
            </a:pPr>
            <a:r>
              <a:rPr lang="fr-FR" smtClean="0"/>
              <a:t>Formations</a:t>
            </a:r>
          </a:p>
          <a:p>
            <a:pPr>
              <a:lnSpc>
                <a:spcPct val="90000"/>
              </a:lnSpc>
            </a:pPr>
            <a:r>
              <a:rPr lang="fr-FR" sz="2800" smtClean="0"/>
              <a:t>…sur des thèmes pertinents pour les travaux de l’EST</a:t>
            </a:r>
          </a:p>
          <a:p>
            <a:pPr lvl="1">
              <a:lnSpc>
                <a:spcPct val="90000"/>
              </a:lnSpc>
            </a:pPr>
            <a:r>
              <a:rPr lang="fr-FR" smtClean="0"/>
              <a:t>Objectifs politiques et indicateurs harmonisés</a:t>
            </a:r>
          </a:p>
          <a:p>
            <a:pPr lvl="1">
              <a:lnSpc>
                <a:spcPct val="90000"/>
              </a:lnSpc>
            </a:pPr>
            <a:r>
              <a:rPr lang="fr-FR" smtClean="0"/>
              <a:t>Mesure, bilan, validation</a:t>
            </a:r>
          </a:p>
          <a:p>
            <a:pPr lvl="1">
              <a:lnSpc>
                <a:spcPct val="90000"/>
              </a:lnSpc>
            </a:pPr>
            <a:r>
              <a:rPr lang="fr-FR" smtClean="0"/>
              <a:t>Accès au financement (MAAN, fond vert, indemnité de dédommagement, etc.)</a:t>
            </a:r>
          </a:p>
        </p:txBody>
      </p:sp>
      <p:pic>
        <p:nvPicPr>
          <p:cNvPr id="39942" name="Picture 6" descr="SSATP-Logo_onBlack_fr"/>
          <p:cNvPicPr>
            <a:picLocks noChangeAspect="1" noChangeArrowheads="1"/>
          </p:cNvPicPr>
          <p:nvPr/>
        </p:nvPicPr>
        <p:blipFill>
          <a:blip r:embed="rId4"/>
          <a:srcRect/>
          <a:stretch>
            <a:fillRect/>
          </a:stretch>
        </p:blipFill>
        <p:spPr bwMode="auto">
          <a:xfrm>
            <a:off x="7808913" y="6400800"/>
            <a:ext cx="1335087" cy="46672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descr="background-17.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6386" name="Title 1"/>
          <p:cNvSpPr>
            <a:spLocks noGrp="1"/>
          </p:cNvSpPr>
          <p:nvPr>
            <p:ph type="title"/>
          </p:nvPr>
        </p:nvSpPr>
        <p:spPr/>
        <p:txBody>
          <a:bodyPr/>
          <a:lstStyle/>
          <a:p>
            <a:r>
              <a:rPr lang="fr-FR" b="1" smtClean="0"/>
              <a:t>Structure de la présentation</a:t>
            </a:r>
            <a:endParaRPr lang="fr-FR" smtClean="0"/>
          </a:p>
        </p:txBody>
      </p:sp>
      <p:sp>
        <p:nvSpPr>
          <p:cNvPr id="3" name="Content Placeholder 2"/>
          <p:cNvSpPr>
            <a:spLocks noGrp="1"/>
          </p:cNvSpPr>
          <p:nvPr>
            <p:ph idx="1"/>
          </p:nvPr>
        </p:nvSpPr>
        <p:spPr/>
        <p:txBody>
          <a:bodyPr>
            <a:normAutofit/>
          </a:bodyPr>
          <a:lstStyle/>
          <a:p>
            <a:pPr>
              <a:lnSpc>
                <a:spcPct val="90000"/>
              </a:lnSpc>
            </a:pPr>
            <a:r>
              <a:rPr lang="fr-FR" sz="2800" dirty="0" smtClean="0"/>
              <a:t>Travaux du SSATP sur le thème du transport durable</a:t>
            </a:r>
          </a:p>
          <a:p>
            <a:pPr>
              <a:lnSpc>
                <a:spcPct val="90000"/>
              </a:lnSpc>
            </a:pPr>
            <a:r>
              <a:rPr lang="fr-FR" sz="2800" dirty="0" smtClean="0"/>
              <a:t>Que signifie « transport durable » ?</a:t>
            </a:r>
          </a:p>
          <a:p>
            <a:pPr>
              <a:lnSpc>
                <a:spcPct val="90000"/>
              </a:lnSpc>
            </a:pPr>
            <a:r>
              <a:rPr lang="fr-FR" sz="2800" dirty="0" smtClean="0"/>
              <a:t>Qu’est-ce que le transport durable respectueux de l’environnement (EST)?</a:t>
            </a:r>
          </a:p>
          <a:p>
            <a:pPr>
              <a:lnSpc>
                <a:spcPct val="90000"/>
              </a:lnSpc>
            </a:pPr>
            <a:r>
              <a:rPr lang="fr-FR" sz="2800" dirty="0" smtClean="0"/>
              <a:t>EST dans le contexte africain</a:t>
            </a:r>
          </a:p>
          <a:p>
            <a:pPr>
              <a:lnSpc>
                <a:spcPct val="90000"/>
              </a:lnSpc>
            </a:pPr>
            <a:r>
              <a:rPr lang="fr-FR" sz="2800" dirty="0" smtClean="0"/>
              <a:t>Quel rôle pour le SSATP ?</a:t>
            </a:r>
          </a:p>
          <a:p>
            <a:pPr>
              <a:lnSpc>
                <a:spcPct val="90000"/>
              </a:lnSpc>
            </a:pPr>
            <a:r>
              <a:rPr lang="fr-FR" sz="2800" dirty="0" smtClean="0"/>
              <a:t>Progrès réalisés</a:t>
            </a:r>
          </a:p>
          <a:p>
            <a:pPr>
              <a:lnSpc>
                <a:spcPct val="90000"/>
              </a:lnSpc>
            </a:pPr>
            <a:r>
              <a:rPr lang="fr-FR" sz="2800" dirty="0" smtClean="0"/>
              <a:t>Quel rôle pour le SSATP sur le thème de l’EST en Afrique, une fois le Forum en place ?</a:t>
            </a:r>
          </a:p>
        </p:txBody>
      </p:sp>
      <p:pic>
        <p:nvPicPr>
          <p:cNvPr id="16390" name="Picture 6" descr="SSATP-Logo_onBlack_fr"/>
          <p:cNvPicPr>
            <a:picLocks noChangeAspect="1" noChangeArrowheads="1"/>
          </p:cNvPicPr>
          <p:nvPr/>
        </p:nvPicPr>
        <p:blipFill>
          <a:blip r:embed="rId4"/>
          <a:srcRect/>
          <a:stretch>
            <a:fillRect/>
          </a:stretch>
        </p:blipFill>
        <p:spPr bwMode="auto">
          <a:xfrm>
            <a:off x="7808913" y="6400800"/>
            <a:ext cx="1335087" cy="46672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3" descr="background-17.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fr-FR" sz="3600" b="1" dirty="0" smtClean="0"/>
              <a:t>Travaux du SSATP sur le thème </a:t>
            </a:r>
            <a:br>
              <a:rPr lang="fr-FR" sz="3600" b="1" dirty="0" smtClean="0"/>
            </a:br>
            <a:r>
              <a:rPr lang="fr-FR" sz="3600" b="1" dirty="0" smtClean="0"/>
              <a:t>du  transport durable</a:t>
            </a:r>
            <a:endParaRPr lang="en-US" sz="3600" b="1" dirty="0" smtClean="0"/>
          </a:p>
        </p:txBody>
      </p:sp>
      <p:sp>
        <p:nvSpPr>
          <p:cNvPr id="3" name="Content Placeholder 2"/>
          <p:cNvSpPr>
            <a:spLocks noGrp="1"/>
          </p:cNvSpPr>
          <p:nvPr>
            <p:ph idx="1"/>
          </p:nvPr>
        </p:nvSpPr>
        <p:spPr/>
        <p:txBody>
          <a:bodyPr>
            <a:normAutofit lnSpcReduction="10000"/>
          </a:bodyPr>
          <a:lstStyle/>
          <a:p>
            <a:pPr>
              <a:lnSpc>
                <a:spcPct val="80000"/>
              </a:lnSpc>
            </a:pPr>
            <a:r>
              <a:rPr lang="fr-FR" sz="2400" b="1" dirty="0" smtClean="0"/>
              <a:t>A l’origine des premiers travaux: le thème transversal du changement climatique (CC)</a:t>
            </a:r>
          </a:p>
          <a:p>
            <a:pPr>
              <a:lnSpc>
                <a:spcPct val="80000"/>
              </a:lnSpc>
            </a:pPr>
            <a:r>
              <a:rPr lang="fr-FR" sz="2400" b="1" dirty="0" smtClean="0"/>
              <a:t>Le CC est toujours le thème principal, mais avec une notion plus large  d’environnement durable dans le secteur des transports</a:t>
            </a:r>
          </a:p>
          <a:p>
            <a:pPr>
              <a:lnSpc>
                <a:spcPct val="80000"/>
              </a:lnSpc>
            </a:pPr>
            <a:r>
              <a:rPr lang="fr-FR" sz="2400" b="1" dirty="0" smtClean="0"/>
              <a:t>Sur le long terme, besoin d’attirer et d’augmenter les investissements pour un transport durable, conformément à l'engagement multilatéral des banques de développement contracté lors de Rio +20</a:t>
            </a:r>
          </a:p>
          <a:p>
            <a:pPr>
              <a:lnSpc>
                <a:spcPct val="80000"/>
              </a:lnSpc>
            </a:pPr>
            <a:r>
              <a:rPr lang="fr-FR" sz="2400" b="1" dirty="0" smtClean="0"/>
              <a:t>Un document d’orientation a identifié 4 priorités stratégiques:</a:t>
            </a:r>
          </a:p>
          <a:p>
            <a:pPr lvl="1">
              <a:lnSpc>
                <a:spcPct val="80000"/>
              </a:lnSpc>
            </a:pPr>
            <a:r>
              <a:rPr lang="fr-FR" sz="2400" dirty="0" smtClean="0"/>
              <a:t>Renforcer la coopération régionale</a:t>
            </a:r>
          </a:p>
          <a:p>
            <a:pPr lvl="1">
              <a:lnSpc>
                <a:spcPct val="80000"/>
              </a:lnSpc>
            </a:pPr>
            <a:r>
              <a:rPr lang="fr-FR" sz="2400" dirty="0" smtClean="0"/>
              <a:t>Sensibiliser</a:t>
            </a:r>
          </a:p>
          <a:p>
            <a:pPr lvl="1">
              <a:lnSpc>
                <a:spcPct val="80000"/>
              </a:lnSpc>
            </a:pPr>
            <a:r>
              <a:rPr lang="fr-FR" sz="2400" dirty="0" smtClean="0"/>
              <a:t>Elargir la base de connaissances</a:t>
            </a:r>
          </a:p>
          <a:p>
            <a:pPr lvl="1">
              <a:lnSpc>
                <a:spcPct val="80000"/>
              </a:lnSpc>
            </a:pPr>
            <a:r>
              <a:rPr lang="fr-FR" sz="2400" dirty="0" smtClean="0"/>
              <a:t>Renforcer la capacité institutionnelle</a:t>
            </a:r>
          </a:p>
        </p:txBody>
      </p:sp>
      <p:sp>
        <p:nvSpPr>
          <p:cNvPr id="6" name="Right Brace 5"/>
          <p:cNvSpPr/>
          <p:nvPr/>
        </p:nvSpPr>
        <p:spPr>
          <a:xfrm>
            <a:off x="5722428" y="4770870"/>
            <a:ext cx="533400" cy="10668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8438" name="TextBox 6"/>
          <p:cNvSpPr txBox="1">
            <a:spLocks noChangeArrowheads="1"/>
          </p:cNvSpPr>
          <p:nvPr/>
        </p:nvSpPr>
        <p:spPr bwMode="auto">
          <a:xfrm>
            <a:off x="6229812" y="4729980"/>
            <a:ext cx="2743200" cy="1190625"/>
          </a:xfrm>
          <a:prstGeom prst="rect">
            <a:avLst/>
          </a:prstGeom>
          <a:noFill/>
          <a:ln w="9525">
            <a:noFill/>
            <a:miter lim="800000"/>
            <a:headEnd/>
            <a:tailEnd/>
          </a:ln>
        </p:spPr>
        <p:txBody>
          <a:bodyPr>
            <a:spAutoFit/>
          </a:bodyPr>
          <a:lstStyle/>
          <a:p>
            <a:r>
              <a:rPr lang="fr-FR" b="1" dirty="0">
                <a:latin typeface="Calibri" pitchFamily="34" charset="0"/>
              </a:rPr>
              <a:t>Forum pour un transport durable respectueux de l’environnement en Afrique </a:t>
            </a:r>
            <a:r>
              <a:rPr lang="en-US" b="1" dirty="0">
                <a:latin typeface="Calibri" pitchFamily="34" charset="0"/>
              </a:rPr>
              <a:t>(EST-</a:t>
            </a:r>
            <a:r>
              <a:rPr lang="en-US" b="1" dirty="0" err="1">
                <a:latin typeface="Calibri" pitchFamily="34" charset="0"/>
              </a:rPr>
              <a:t>Afrique</a:t>
            </a:r>
            <a:r>
              <a:rPr lang="en-US" b="1" dirty="0">
                <a:latin typeface="Calibri" pitchFamily="34" charset="0"/>
              </a:rPr>
              <a:t>)</a:t>
            </a:r>
          </a:p>
        </p:txBody>
      </p:sp>
      <p:pic>
        <p:nvPicPr>
          <p:cNvPr id="18440" name="Picture 8" descr="SSATP-Logo_onBlack_fr"/>
          <p:cNvPicPr>
            <a:picLocks noChangeAspect="1" noChangeArrowheads="1"/>
          </p:cNvPicPr>
          <p:nvPr/>
        </p:nvPicPr>
        <p:blipFill>
          <a:blip r:embed="rId4"/>
          <a:srcRect/>
          <a:stretch>
            <a:fillRect/>
          </a:stretch>
        </p:blipFill>
        <p:spPr bwMode="auto">
          <a:xfrm>
            <a:off x="7808913" y="6400800"/>
            <a:ext cx="1335087" cy="4667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3" descr="background-17.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20482" name="Title 1"/>
          <p:cNvSpPr>
            <a:spLocks noGrp="1"/>
          </p:cNvSpPr>
          <p:nvPr>
            <p:ph type="title"/>
          </p:nvPr>
        </p:nvSpPr>
        <p:spPr/>
        <p:txBody>
          <a:bodyPr/>
          <a:lstStyle/>
          <a:p>
            <a:r>
              <a:rPr lang="en-US" sz="4000" b="1" smtClean="0"/>
              <a:t>Que signifie « transport durable »?</a:t>
            </a:r>
          </a:p>
        </p:txBody>
      </p:sp>
      <p:sp>
        <p:nvSpPr>
          <p:cNvPr id="3" name="Content Placeholder 2"/>
          <p:cNvSpPr>
            <a:spLocks noGrp="1"/>
          </p:cNvSpPr>
          <p:nvPr>
            <p:ph idx="1"/>
          </p:nvPr>
        </p:nvSpPr>
        <p:spPr>
          <a:xfrm>
            <a:off x="457200" y="1219200"/>
            <a:ext cx="8229600" cy="4991100"/>
          </a:xfrm>
        </p:spPr>
        <p:txBody>
          <a:bodyPr>
            <a:normAutofit lnSpcReduction="10000"/>
          </a:bodyPr>
          <a:lstStyle/>
          <a:p>
            <a:pPr>
              <a:lnSpc>
                <a:spcPct val="90000"/>
              </a:lnSpc>
            </a:pPr>
            <a:r>
              <a:rPr lang="fr-FR" sz="2800" dirty="0" smtClean="0"/>
              <a:t>Met l’accent sur l'expérience humaine, et pas seulement sur le rendement et l'efficacité des systèmes</a:t>
            </a:r>
          </a:p>
          <a:p>
            <a:pPr>
              <a:lnSpc>
                <a:spcPct val="90000"/>
              </a:lnSpc>
            </a:pPr>
            <a:r>
              <a:rPr lang="fr-FR" sz="2800" dirty="0" smtClean="0"/>
              <a:t>Intègre l'évolution du climat, de ses impacts sur l'environnement naturel et social, de ses effets délétères sur la santé humaine ; et recherche pour en atténuer ses effets et s’adapter</a:t>
            </a:r>
          </a:p>
          <a:p>
            <a:pPr>
              <a:lnSpc>
                <a:spcPct val="90000"/>
              </a:lnSpc>
            </a:pPr>
            <a:r>
              <a:rPr lang="fr-FR" sz="2800" dirty="0" smtClean="0"/>
              <a:t>Reflète les réalités des contraintes en ressources et en énergie</a:t>
            </a:r>
          </a:p>
          <a:p>
            <a:pPr>
              <a:lnSpc>
                <a:spcPct val="90000"/>
              </a:lnSpc>
            </a:pPr>
            <a:r>
              <a:rPr lang="fr-FR" sz="2800" dirty="0" smtClean="0"/>
              <a:t>Reconnaît l’importance des 4 dimensions   financière, sociale, environnementale, et de gestion des ressources</a:t>
            </a:r>
          </a:p>
          <a:p>
            <a:pPr>
              <a:lnSpc>
                <a:spcPct val="90000"/>
              </a:lnSpc>
            </a:pPr>
            <a:r>
              <a:rPr lang="fr-FR" sz="2800" dirty="0" smtClean="0"/>
              <a:t>Exemple: transport urbain </a:t>
            </a:r>
            <a:r>
              <a:rPr lang="fr-FR" sz="2800" dirty="0" smtClean="0">
                <a:hlinkClick r:id="rId4" action="ppaction://hlinkpres?slideindex=1&amp;slidetitle="/>
              </a:rPr>
              <a:t>Cliquez</a:t>
            </a:r>
            <a:endParaRPr lang="fr-FR" sz="2800" dirty="0" smtClean="0"/>
          </a:p>
          <a:p>
            <a:pPr lvl="1">
              <a:lnSpc>
                <a:spcPct val="90000"/>
              </a:lnSpc>
            </a:pPr>
            <a:endParaRPr lang="fr-FR" dirty="0" smtClean="0"/>
          </a:p>
        </p:txBody>
      </p:sp>
      <p:pic>
        <p:nvPicPr>
          <p:cNvPr id="20486" name="Picture 6" descr="SSATP-Logo_onBlack_fr"/>
          <p:cNvPicPr>
            <a:picLocks noChangeAspect="1" noChangeArrowheads="1"/>
          </p:cNvPicPr>
          <p:nvPr/>
        </p:nvPicPr>
        <p:blipFill>
          <a:blip r:embed="rId5"/>
          <a:srcRect/>
          <a:stretch>
            <a:fillRect/>
          </a:stretch>
        </p:blipFill>
        <p:spPr bwMode="auto">
          <a:xfrm>
            <a:off x="7808913" y="6400800"/>
            <a:ext cx="1335087" cy="4667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3" descr="background-17.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22530" name="Title 1"/>
          <p:cNvSpPr>
            <a:spLocks noGrp="1"/>
          </p:cNvSpPr>
          <p:nvPr>
            <p:ph type="title"/>
          </p:nvPr>
        </p:nvSpPr>
        <p:spPr>
          <a:xfrm>
            <a:off x="457200" y="304800"/>
            <a:ext cx="8229600" cy="1143000"/>
          </a:xfrm>
        </p:spPr>
        <p:txBody>
          <a:bodyPr/>
          <a:lstStyle/>
          <a:p>
            <a:r>
              <a:rPr lang="fr-FR" sz="4000" b="1" smtClean="0"/>
              <a:t>Qu’est-ce que l’EST?</a:t>
            </a:r>
            <a:endParaRPr lang="en-US" sz="4000" b="1" smtClean="0"/>
          </a:p>
        </p:txBody>
      </p:sp>
      <p:sp>
        <p:nvSpPr>
          <p:cNvPr id="3" name="Content Placeholder 2"/>
          <p:cNvSpPr>
            <a:spLocks noGrp="1"/>
          </p:cNvSpPr>
          <p:nvPr>
            <p:ph idx="1"/>
          </p:nvPr>
        </p:nvSpPr>
        <p:spPr>
          <a:xfrm>
            <a:off x="457200" y="1722438"/>
            <a:ext cx="8229600" cy="4525962"/>
          </a:xfrm>
        </p:spPr>
        <p:txBody>
          <a:bodyPr>
            <a:normAutofit lnSpcReduction="10000"/>
          </a:bodyPr>
          <a:lstStyle/>
          <a:p>
            <a:pPr marL="0" indent="0">
              <a:lnSpc>
                <a:spcPct val="80000"/>
              </a:lnSpc>
              <a:buFont typeface="Arial" charset="0"/>
              <a:buNone/>
            </a:pPr>
            <a:r>
              <a:rPr lang="fr-FR" sz="2400" dirty="0" smtClean="0"/>
              <a:t>Un forum régional qui :</a:t>
            </a:r>
          </a:p>
          <a:p>
            <a:pPr marL="0" indent="0">
              <a:lnSpc>
                <a:spcPct val="80000"/>
              </a:lnSpc>
            </a:pPr>
            <a:r>
              <a:rPr lang="fr-FR" sz="2400" dirty="0" smtClean="0"/>
              <a:t>Etablit une plateforme institutionnelle pour prendre en compte le transport comme ayant des conséquences (et aussi subissant les conséquences) sur le/du changement climatique, la santé et la constitution d’environnements naturels</a:t>
            </a:r>
          </a:p>
          <a:p>
            <a:pPr marL="0" indent="0">
              <a:lnSpc>
                <a:spcPct val="80000"/>
              </a:lnSpc>
            </a:pPr>
            <a:r>
              <a:rPr lang="fr-FR" sz="2400" dirty="0" smtClean="0"/>
              <a:t>Construit un système de soutien à la coopération régionale</a:t>
            </a:r>
          </a:p>
          <a:p>
            <a:pPr marL="0" indent="0">
              <a:lnSpc>
                <a:spcPct val="80000"/>
              </a:lnSpc>
            </a:pPr>
            <a:r>
              <a:rPr lang="fr-FR" sz="2400" dirty="0" smtClean="0"/>
              <a:t>Stimule le dialogue politique de façon systémique</a:t>
            </a:r>
          </a:p>
          <a:p>
            <a:pPr marL="0" indent="0">
              <a:lnSpc>
                <a:spcPct val="80000"/>
              </a:lnSpc>
            </a:pPr>
            <a:r>
              <a:rPr lang="fr-FR" sz="2400" dirty="0" smtClean="0"/>
              <a:t>Transmet un message unifié à l’étranger en faveur d’un soutien approprié</a:t>
            </a:r>
          </a:p>
          <a:p>
            <a:pPr marL="0" indent="0">
              <a:lnSpc>
                <a:spcPct val="80000"/>
              </a:lnSpc>
            </a:pPr>
            <a:r>
              <a:rPr lang="fr-FR" sz="2400" dirty="0" smtClean="0"/>
              <a:t>Permet aux partenaires locaux, nationaux et régionaux d’améliorer leurs connaissances et leur accès au soutien des meilleures pratiques</a:t>
            </a:r>
          </a:p>
          <a:p>
            <a:pPr marL="0" indent="0">
              <a:lnSpc>
                <a:spcPct val="80000"/>
              </a:lnSpc>
            </a:pPr>
            <a:r>
              <a:rPr lang="fr-FR" sz="2400" dirty="0" smtClean="0"/>
              <a:t>Favorise des mécanismes de planification et de mise en œuvre systémiques</a:t>
            </a:r>
          </a:p>
        </p:txBody>
      </p:sp>
      <p:pic>
        <p:nvPicPr>
          <p:cNvPr id="22534" name="Picture 6" descr="SSATP-Logo_onBlack_fr"/>
          <p:cNvPicPr>
            <a:picLocks noChangeAspect="1" noChangeArrowheads="1"/>
          </p:cNvPicPr>
          <p:nvPr/>
        </p:nvPicPr>
        <p:blipFill>
          <a:blip r:embed="rId4"/>
          <a:srcRect/>
          <a:stretch>
            <a:fillRect/>
          </a:stretch>
        </p:blipFill>
        <p:spPr bwMode="auto">
          <a:xfrm>
            <a:off x="7808913" y="6400800"/>
            <a:ext cx="1335087" cy="4667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4" descr="background-17.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24578" name="Title 1"/>
          <p:cNvSpPr>
            <a:spLocks noGrp="1"/>
          </p:cNvSpPr>
          <p:nvPr>
            <p:ph type="title"/>
          </p:nvPr>
        </p:nvSpPr>
        <p:spPr>
          <a:xfrm>
            <a:off x="228600" y="0"/>
            <a:ext cx="8686800" cy="1143000"/>
          </a:xfrm>
        </p:spPr>
        <p:txBody>
          <a:bodyPr/>
          <a:lstStyle/>
          <a:p>
            <a:r>
              <a:rPr lang="en-US" sz="3800" b="1" smtClean="0"/>
              <a:t>Forum EST dans d’autres regions</a:t>
            </a:r>
          </a:p>
        </p:txBody>
      </p:sp>
      <p:sp>
        <p:nvSpPr>
          <p:cNvPr id="3" name="Content Placeholder 2"/>
          <p:cNvSpPr>
            <a:spLocks noGrp="1"/>
          </p:cNvSpPr>
          <p:nvPr>
            <p:ph idx="1"/>
          </p:nvPr>
        </p:nvSpPr>
        <p:spPr>
          <a:xfrm>
            <a:off x="1219200" y="1219200"/>
            <a:ext cx="7696200" cy="3657600"/>
          </a:xfrm>
        </p:spPr>
        <p:txBody>
          <a:bodyPr>
            <a:normAutofit/>
          </a:bodyPr>
          <a:lstStyle/>
          <a:p>
            <a:pPr>
              <a:lnSpc>
                <a:spcPct val="80000"/>
              </a:lnSpc>
            </a:pPr>
            <a:r>
              <a:rPr lang="fr-FR" sz="2400" dirty="0" smtClean="0"/>
              <a:t>Programme paneuropéen sur les transports, la santé et l’environnement (PPE-TSE) – créé en 2002 	</a:t>
            </a:r>
          </a:p>
          <a:p>
            <a:pPr>
              <a:lnSpc>
                <a:spcPct val="80000"/>
              </a:lnSpc>
              <a:buFont typeface="Arial" charset="0"/>
              <a:buNone/>
            </a:pPr>
            <a:r>
              <a:rPr lang="fr-FR" sz="2400" dirty="0" smtClean="0"/>
              <a:t>		 Déclaration d’Amsterdam (2009)</a:t>
            </a:r>
          </a:p>
          <a:p>
            <a:pPr>
              <a:lnSpc>
                <a:spcPct val="80000"/>
              </a:lnSpc>
            </a:pPr>
            <a:r>
              <a:rPr lang="fr-FR" sz="2400" dirty="0" smtClean="0"/>
              <a:t>Forum EST pour l’Asie – créé en 2004  </a:t>
            </a:r>
          </a:p>
          <a:p>
            <a:pPr>
              <a:lnSpc>
                <a:spcPct val="80000"/>
              </a:lnSpc>
              <a:buFont typeface="Arial" charset="0"/>
              <a:buNone/>
            </a:pPr>
            <a:r>
              <a:rPr lang="fr-FR" sz="2400" dirty="0" smtClean="0"/>
              <a:t>		(Banque asiatique de développent)</a:t>
            </a:r>
          </a:p>
          <a:p>
            <a:pPr lvl="1">
              <a:lnSpc>
                <a:spcPct val="80000"/>
              </a:lnSpc>
              <a:buFont typeface="Arial" charset="0"/>
              <a:buNone/>
            </a:pPr>
            <a:r>
              <a:rPr lang="fr-FR" sz="2400" dirty="0" smtClean="0"/>
              <a:t>		 Déclaration de Bangkok (2011)</a:t>
            </a:r>
          </a:p>
          <a:p>
            <a:pPr>
              <a:lnSpc>
                <a:spcPct val="80000"/>
              </a:lnSpc>
            </a:pPr>
            <a:r>
              <a:rPr lang="fr-FR" sz="2400" dirty="0" smtClean="0"/>
              <a:t>Forum EST pour l’Amérique latine – créé en 2011 </a:t>
            </a:r>
          </a:p>
          <a:p>
            <a:pPr>
              <a:lnSpc>
                <a:spcPct val="80000"/>
              </a:lnSpc>
              <a:buFont typeface="Arial" charset="0"/>
              <a:buNone/>
            </a:pPr>
            <a:r>
              <a:rPr lang="fr-FR" sz="2400" dirty="0" smtClean="0"/>
              <a:t>		(Banque Interaméricaine de développent)</a:t>
            </a:r>
          </a:p>
          <a:p>
            <a:pPr>
              <a:lnSpc>
                <a:spcPct val="80000"/>
              </a:lnSpc>
              <a:buFont typeface="Arial" charset="0"/>
              <a:buNone/>
            </a:pPr>
            <a:r>
              <a:rPr lang="fr-FR" sz="2400" dirty="0" smtClean="0"/>
              <a:t>		 Déclaration de Bogota (2011)</a:t>
            </a:r>
          </a:p>
        </p:txBody>
      </p:sp>
      <p:pic>
        <p:nvPicPr>
          <p:cNvPr id="24581" name="Picture 6"/>
          <p:cNvPicPr>
            <a:picLocks noChangeAspect="1" noChangeArrowheads="1"/>
          </p:cNvPicPr>
          <p:nvPr/>
        </p:nvPicPr>
        <p:blipFill>
          <a:blip r:embed="rId4"/>
          <a:srcRect/>
          <a:stretch>
            <a:fillRect/>
          </a:stretch>
        </p:blipFill>
        <p:spPr bwMode="auto">
          <a:xfrm>
            <a:off x="457200" y="4648200"/>
            <a:ext cx="6477000" cy="1976438"/>
          </a:xfrm>
          <a:prstGeom prst="rect">
            <a:avLst/>
          </a:prstGeom>
          <a:noFill/>
          <a:ln w="9525">
            <a:noFill/>
            <a:miter lim="800000"/>
            <a:headEnd/>
            <a:tailEnd/>
          </a:ln>
        </p:spPr>
      </p:pic>
      <p:pic>
        <p:nvPicPr>
          <p:cNvPr id="24583" name="Picture 7" descr="SSATP-Logo_onBlack_fr"/>
          <p:cNvPicPr>
            <a:picLocks noChangeAspect="1" noChangeArrowheads="1"/>
          </p:cNvPicPr>
          <p:nvPr/>
        </p:nvPicPr>
        <p:blipFill>
          <a:blip r:embed="rId5"/>
          <a:srcRect/>
          <a:stretch>
            <a:fillRect/>
          </a:stretch>
        </p:blipFill>
        <p:spPr bwMode="auto">
          <a:xfrm>
            <a:off x="7808913" y="6400800"/>
            <a:ext cx="1335087" cy="46672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hevron 10"/>
          <p:cNvSpPr/>
          <p:nvPr/>
        </p:nvSpPr>
        <p:spPr>
          <a:xfrm>
            <a:off x="7620000" y="2667000"/>
            <a:ext cx="1371600" cy="989013"/>
          </a:xfrm>
          <a:prstGeom prst="chevron">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solidFill>
                <a:schemeClr val="tx1"/>
              </a:solidFill>
            </a:endParaRPr>
          </a:p>
        </p:txBody>
      </p:sp>
      <p:sp>
        <p:nvSpPr>
          <p:cNvPr id="12" name="Chevron 11"/>
          <p:cNvSpPr/>
          <p:nvPr/>
        </p:nvSpPr>
        <p:spPr>
          <a:xfrm>
            <a:off x="6629400" y="2667000"/>
            <a:ext cx="1371600" cy="98901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solidFill>
                <a:schemeClr val="tx1"/>
              </a:solidFill>
            </a:endParaRPr>
          </a:p>
        </p:txBody>
      </p:sp>
      <p:sp>
        <p:nvSpPr>
          <p:cNvPr id="13" name="Chevron 12"/>
          <p:cNvSpPr/>
          <p:nvPr/>
        </p:nvSpPr>
        <p:spPr>
          <a:xfrm>
            <a:off x="5562600" y="2667000"/>
            <a:ext cx="1371600" cy="98901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solidFill>
                <a:schemeClr val="tx1"/>
              </a:solidFill>
            </a:endParaRPr>
          </a:p>
        </p:txBody>
      </p:sp>
      <p:sp>
        <p:nvSpPr>
          <p:cNvPr id="14" name="Chevron 13"/>
          <p:cNvSpPr/>
          <p:nvPr/>
        </p:nvSpPr>
        <p:spPr>
          <a:xfrm>
            <a:off x="4495800" y="2667000"/>
            <a:ext cx="1371600" cy="98901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solidFill>
                <a:schemeClr val="tx1"/>
              </a:solidFill>
            </a:endParaRPr>
          </a:p>
        </p:txBody>
      </p:sp>
      <p:sp>
        <p:nvSpPr>
          <p:cNvPr id="15" name="Chevron 14"/>
          <p:cNvSpPr/>
          <p:nvPr/>
        </p:nvSpPr>
        <p:spPr>
          <a:xfrm>
            <a:off x="3429000" y="2667000"/>
            <a:ext cx="1371600" cy="98901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solidFill>
                <a:schemeClr val="tx1"/>
              </a:solidFill>
            </a:endParaRPr>
          </a:p>
        </p:txBody>
      </p:sp>
      <p:sp>
        <p:nvSpPr>
          <p:cNvPr id="16" name="Chevron 15"/>
          <p:cNvSpPr/>
          <p:nvPr/>
        </p:nvSpPr>
        <p:spPr>
          <a:xfrm>
            <a:off x="1295400" y="2667000"/>
            <a:ext cx="1371600" cy="98901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solidFill>
                <a:schemeClr val="tx1"/>
              </a:solidFill>
            </a:endParaRPr>
          </a:p>
        </p:txBody>
      </p:sp>
      <p:sp>
        <p:nvSpPr>
          <p:cNvPr id="17" name="Chevron 16"/>
          <p:cNvSpPr/>
          <p:nvPr/>
        </p:nvSpPr>
        <p:spPr>
          <a:xfrm>
            <a:off x="228600" y="2667000"/>
            <a:ext cx="1371600" cy="98901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solidFill>
                <a:schemeClr val="tx1"/>
              </a:solidFill>
            </a:endParaRPr>
          </a:p>
        </p:txBody>
      </p:sp>
      <p:sp>
        <p:nvSpPr>
          <p:cNvPr id="26632" name="TextBox 17"/>
          <p:cNvSpPr txBox="1">
            <a:spLocks noChangeArrowheads="1"/>
          </p:cNvSpPr>
          <p:nvPr/>
        </p:nvSpPr>
        <p:spPr bwMode="auto">
          <a:xfrm>
            <a:off x="762000" y="3011488"/>
            <a:ext cx="754063" cy="522287"/>
          </a:xfrm>
          <a:prstGeom prst="rect">
            <a:avLst/>
          </a:prstGeom>
          <a:noFill/>
          <a:ln w="9525">
            <a:noFill/>
            <a:miter lim="800000"/>
            <a:headEnd/>
            <a:tailEnd/>
          </a:ln>
        </p:spPr>
        <p:txBody>
          <a:bodyPr wrap="none">
            <a:spAutoFit/>
          </a:bodyPr>
          <a:lstStyle/>
          <a:p>
            <a:r>
              <a:rPr lang="nl-NL" sz="1600" b="1">
                <a:solidFill>
                  <a:schemeClr val="bg1"/>
                </a:solidFill>
                <a:latin typeface="Calibri" pitchFamily="34" charset="0"/>
              </a:rPr>
              <a:t>EST 1</a:t>
            </a:r>
          </a:p>
          <a:p>
            <a:r>
              <a:rPr lang="nl-NL" sz="1200" b="1">
                <a:solidFill>
                  <a:schemeClr val="bg1"/>
                </a:solidFill>
                <a:latin typeface="Calibri" pitchFamily="34" charset="0"/>
              </a:rPr>
              <a:t>2005</a:t>
            </a:r>
          </a:p>
        </p:txBody>
      </p:sp>
      <p:sp>
        <p:nvSpPr>
          <p:cNvPr id="26633" name="TextBox 18"/>
          <p:cNvSpPr txBox="1">
            <a:spLocks noChangeArrowheads="1"/>
          </p:cNvSpPr>
          <p:nvPr/>
        </p:nvSpPr>
        <p:spPr bwMode="auto">
          <a:xfrm>
            <a:off x="3894138" y="3011488"/>
            <a:ext cx="754062" cy="522287"/>
          </a:xfrm>
          <a:prstGeom prst="rect">
            <a:avLst/>
          </a:prstGeom>
          <a:noFill/>
          <a:ln w="9525">
            <a:noFill/>
            <a:miter lim="800000"/>
            <a:headEnd/>
            <a:tailEnd/>
          </a:ln>
        </p:spPr>
        <p:txBody>
          <a:bodyPr wrap="none">
            <a:spAutoFit/>
          </a:bodyPr>
          <a:lstStyle/>
          <a:p>
            <a:r>
              <a:rPr lang="nl-NL" sz="1600" b="1">
                <a:solidFill>
                  <a:schemeClr val="bg1"/>
                </a:solidFill>
                <a:latin typeface="Calibri" pitchFamily="34" charset="0"/>
              </a:rPr>
              <a:t>EST 3</a:t>
            </a:r>
          </a:p>
          <a:p>
            <a:r>
              <a:rPr lang="nl-NL" sz="1200" b="1">
                <a:solidFill>
                  <a:schemeClr val="bg1"/>
                </a:solidFill>
                <a:latin typeface="Calibri" pitchFamily="34" charset="0"/>
              </a:rPr>
              <a:t>2008</a:t>
            </a:r>
          </a:p>
        </p:txBody>
      </p:sp>
      <p:sp>
        <p:nvSpPr>
          <p:cNvPr id="26634" name="TextBox 19"/>
          <p:cNvSpPr txBox="1">
            <a:spLocks noChangeArrowheads="1"/>
          </p:cNvSpPr>
          <p:nvPr/>
        </p:nvSpPr>
        <p:spPr bwMode="auto">
          <a:xfrm>
            <a:off x="4884738" y="3011488"/>
            <a:ext cx="754062" cy="522287"/>
          </a:xfrm>
          <a:prstGeom prst="rect">
            <a:avLst/>
          </a:prstGeom>
          <a:noFill/>
          <a:ln w="9525">
            <a:noFill/>
            <a:miter lim="800000"/>
            <a:headEnd/>
            <a:tailEnd/>
          </a:ln>
        </p:spPr>
        <p:txBody>
          <a:bodyPr wrap="none">
            <a:spAutoFit/>
          </a:bodyPr>
          <a:lstStyle/>
          <a:p>
            <a:r>
              <a:rPr lang="nl-NL" sz="1600" b="1">
                <a:solidFill>
                  <a:schemeClr val="bg1"/>
                </a:solidFill>
                <a:latin typeface="Calibri" pitchFamily="34" charset="0"/>
              </a:rPr>
              <a:t>EST 4</a:t>
            </a:r>
          </a:p>
          <a:p>
            <a:r>
              <a:rPr lang="nl-NL" sz="1200" b="1">
                <a:solidFill>
                  <a:schemeClr val="bg1"/>
                </a:solidFill>
                <a:latin typeface="Calibri" pitchFamily="34" charset="0"/>
              </a:rPr>
              <a:t>2009</a:t>
            </a:r>
          </a:p>
        </p:txBody>
      </p:sp>
      <p:sp>
        <p:nvSpPr>
          <p:cNvPr id="26635" name="TextBox 20"/>
          <p:cNvSpPr txBox="1">
            <a:spLocks noChangeArrowheads="1"/>
          </p:cNvSpPr>
          <p:nvPr/>
        </p:nvSpPr>
        <p:spPr bwMode="auto">
          <a:xfrm>
            <a:off x="5951538" y="3011488"/>
            <a:ext cx="754062" cy="522287"/>
          </a:xfrm>
          <a:prstGeom prst="rect">
            <a:avLst/>
          </a:prstGeom>
          <a:noFill/>
          <a:ln w="9525">
            <a:noFill/>
            <a:miter lim="800000"/>
            <a:headEnd/>
            <a:tailEnd/>
          </a:ln>
        </p:spPr>
        <p:txBody>
          <a:bodyPr wrap="none">
            <a:spAutoFit/>
          </a:bodyPr>
          <a:lstStyle/>
          <a:p>
            <a:r>
              <a:rPr lang="nl-NL" sz="1600" b="1">
                <a:solidFill>
                  <a:schemeClr val="bg1"/>
                </a:solidFill>
                <a:latin typeface="Calibri" pitchFamily="34" charset="0"/>
              </a:rPr>
              <a:t>EST 5</a:t>
            </a:r>
          </a:p>
          <a:p>
            <a:r>
              <a:rPr lang="nl-NL" sz="1200" b="1">
                <a:solidFill>
                  <a:schemeClr val="bg1"/>
                </a:solidFill>
                <a:latin typeface="Calibri" pitchFamily="34" charset="0"/>
              </a:rPr>
              <a:t>2010</a:t>
            </a:r>
          </a:p>
        </p:txBody>
      </p:sp>
      <p:sp>
        <p:nvSpPr>
          <p:cNvPr id="26636" name="TextBox 21"/>
          <p:cNvSpPr txBox="1">
            <a:spLocks noChangeArrowheads="1"/>
          </p:cNvSpPr>
          <p:nvPr/>
        </p:nvSpPr>
        <p:spPr bwMode="auto">
          <a:xfrm>
            <a:off x="7094538" y="3011488"/>
            <a:ext cx="754062" cy="522287"/>
          </a:xfrm>
          <a:prstGeom prst="rect">
            <a:avLst/>
          </a:prstGeom>
          <a:noFill/>
          <a:ln w="9525">
            <a:noFill/>
            <a:miter lim="800000"/>
            <a:headEnd/>
            <a:tailEnd/>
          </a:ln>
        </p:spPr>
        <p:txBody>
          <a:bodyPr wrap="none">
            <a:spAutoFit/>
          </a:bodyPr>
          <a:lstStyle/>
          <a:p>
            <a:r>
              <a:rPr lang="nl-NL" sz="1600" b="1">
                <a:solidFill>
                  <a:schemeClr val="bg1"/>
                </a:solidFill>
                <a:latin typeface="Calibri" pitchFamily="34" charset="0"/>
              </a:rPr>
              <a:t>EST 6</a:t>
            </a:r>
          </a:p>
          <a:p>
            <a:r>
              <a:rPr lang="nl-NL" sz="1200" b="1">
                <a:solidFill>
                  <a:schemeClr val="bg1"/>
                </a:solidFill>
                <a:latin typeface="Calibri" pitchFamily="34" charset="0"/>
              </a:rPr>
              <a:t>2011</a:t>
            </a:r>
          </a:p>
        </p:txBody>
      </p:sp>
      <p:sp>
        <p:nvSpPr>
          <p:cNvPr id="26637" name="TextBox 22"/>
          <p:cNvSpPr txBox="1">
            <a:spLocks noChangeArrowheads="1"/>
          </p:cNvSpPr>
          <p:nvPr/>
        </p:nvSpPr>
        <p:spPr bwMode="auto">
          <a:xfrm>
            <a:off x="8077200" y="3011488"/>
            <a:ext cx="754063" cy="338137"/>
          </a:xfrm>
          <a:prstGeom prst="rect">
            <a:avLst/>
          </a:prstGeom>
          <a:noFill/>
          <a:ln w="9525">
            <a:noFill/>
            <a:miter lim="800000"/>
            <a:headEnd/>
            <a:tailEnd/>
          </a:ln>
        </p:spPr>
        <p:txBody>
          <a:bodyPr wrap="none">
            <a:spAutoFit/>
          </a:bodyPr>
          <a:lstStyle/>
          <a:p>
            <a:r>
              <a:rPr lang="nl-NL" sz="1600" b="1">
                <a:solidFill>
                  <a:schemeClr val="bg1"/>
                </a:solidFill>
                <a:latin typeface="Calibri" pitchFamily="34" charset="0"/>
              </a:rPr>
              <a:t>EST 7</a:t>
            </a:r>
          </a:p>
        </p:txBody>
      </p:sp>
      <p:sp>
        <p:nvSpPr>
          <p:cNvPr id="26638" name="TextBox 23"/>
          <p:cNvSpPr txBox="1">
            <a:spLocks noChangeArrowheads="1"/>
          </p:cNvSpPr>
          <p:nvPr/>
        </p:nvSpPr>
        <p:spPr bwMode="auto">
          <a:xfrm>
            <a:off x="1752600" y="3011488"/>
            <a:ext cx="754063" cy="522287"/>
          </a:xfrm>
          <a:prstGeom prst="rect">
            <a:avLst/>
          </a:prstGeom>
          <a:noFill/>
          <a:ln w="9525">
            <a:noFill/>
            <a:miter lim="800000"/>
            <a:headEnd/>
            <a:tailEnd/>
          </a:ln>
        </p:spPr>
        <p:txBody>
          <a:bodyPr wrap="none">
            <a:spAutoFit/>
          </a:bodyPr>
          <a:lstStyle/>
          <a:p>
            <a:r>
              <a:rPr lang="nl-NL" sz="1600" b="1">
                <a:solidFill>
                  <a:schemeClr val="bg1"/>
                </a:solidFill>
                <a:latin typeface="Calibri" pitchFamily="34" charset="0"/>
              </a:rPr>
              <a:t>EST 2</a:t>
            </a:r>
          </a:p>
          <a:p>
            <a:r>
              <a:rPr lang="nl-NL" sz="1200" b="1">
                <a:solidFill>
                  <a:schemeClr val="bg1"/>
                </a:solidFill>
                <a:latin typeface="Calibri" pitchFamily="34" charset="0"/>
              </a:rPr>
              <a:t>2006</a:t>
            </a:r>
          </a:p>
        </p:txBody>
      </p:sp>
      <p:sp>
        <p:nvSpPr>
          <p:cNvPr id="25" name="Rounded Rectangle 24"/>
          <p:cNvSpPr/>
          <p:nvPr/>
        </p:nvSpPr>
        <p:spPr>
          <a:xfrm>
            <a:off x="152400" y="1143000"/>
            <a:ext cx="1905000" cy="76200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fr-FR" b="1">
                <a:solidFill>
                  <a:schemeClr val="tx1"/>
                </a:solidFill>
                <a:latin typeface="Arial" charset="0"/>
                <a:cs typeface="Arial" charset="0"/>
              </a:rPr>
              <a:t>Déclaration d'Aichi</a:t>
            </a:r>
            <a:r>
              <a:rPr lang="fr-FR">
                <a:solidFill>
                  <a:schemeClr val="tx1"/>
                </a:solidFill>
                <a:latin typeface="Arial" charset="0"/>
                <a:cs typeface="Arial" charset="0"/>
              </a:rPr>
              <a:t> </a:t>
            </a:r>
            <a:endParaRPr lang="nl-NL">
              <a:solidFill>
                <a:schemeClr val="tx1"/>
              </a:solidFill>
              <a:latin typeface="Arial" charset="0"/>
              <a:cs typeface="Arial" charset="0"/>
            </a:endParaRPr>
          </a:p>
        </p:txBody>
      </p:sp>
      <p:cxnSp>
        <p:nvCxnSpPr>
          <p:cNvPr id="27" name="Elbow Connector 26"/>
          <p:cNvCxnSpPr>
            <a:stCxn id="17" idx="0"/>
            <a:endCxn id="25" idx="2"/>
          </p:cNvCxnSpPr>
          <p:nvPr/>
        </p:nvCxnSpPr>
        <p:spPr>
          <a:xfrm rot="5400000" flipH="1" flipV="1">
            <a:off x="504825" y="2066925"/>
            <a:ext cx="762000" cy="438150"/>
          </a:xfrm>
          <a:prstGeom prst="bentConnector3">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8" name="Rounded Rectangle 27"/>
          <p:cNvSpPr/>
          <p:nvPr/>
        </p:nvSpPr>
        <p:spPr>
          <a:xfrm>
            <a:off x="7086600" y="234950"/>
            <a:ext cx="1905000" cy="98425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fr-FR" b="1">
                <a:solidFill>
                  <a:srgbClr val="DBEEF4"/>
                </a:solidFill>
                <a:cs typeface="Arial" charset="0"/>
              </a:rPr>
              <a:t>Déclaration  de </a:t>
            </a:r>
            <a:r>
              <a:rPr lang="nl-NL" b="1">
                <a:solidFill>
                  <a:srgbClr val="DBEEF4"/>
                </a:solidFill>
                <a:cs typeface="Arial" charset="0"/>
              </a:rPr>
              <a:t>Bangkok 2020</a:t>
            </a:r>
          </a:p>
          <a:p>
            <a:pPr algn="ctr"/>
            <a:r>
              <a:rPr lang="nl-NL" b="1">
                <a:solidFill>
                  <a:srgbClr val="DBEEF4"/>
                </a:solidFill>
                <a:cs typeface="Arial" charset="0"/>
              </a:rPr>
              <a:t>(23 objectifs)</a:t>
            </a:r>
          </a:p>
        </p:txBody>
      </p:sp>
      <p:cxnSp>
        <p:nvCxnSpPr>
          <p:cNvPr id="30" name="Elbow Connector 29"/>
          <p:cNvCxnSpPr>
            <a:stCxn id="12" idx="0"/>
            <a:endCxn id="28" idx="2"/>
          </p:cNvCxnSpPr>
          <p:nvPr/>
        </p:nvCxnSpPr>
        <p:spPr>
          <a:xfrm rot="5400000" flipH="1" flipV="1">
            <a:off x="6829425" y="1457325"/>
            <a:ext cx="1447800" cy="971550"/>
          </a:xfrm>
          <a:prstGeom prst="bentConnector3">
            <a:avLst>
              <a:gd name="adj1" fmla="val 50000"/>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 name="Chevron 30"/>
          <p:cNvSpPr/>
          <p:nvPr/>
        </p:nvSpPr>
        <p:spPr>
          <a:xfrm>
            <a:off x="2362200" y="2679700"/>
            <a:ext cx="1371600" cy="989013"/>
          </a:xfrm>
          <a:prstGeom prst="chevro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solidFill>
                <a:schemeClr val="tx1"/>
              </a:solidFill>
            </a:endParaRPr>
          </a:p>
        </p:txBody>
      </p:sp>
      <p:sp>
        <p:nvSpPr>
          <p:cNvPr id="26644" name="TextBox 31"/>
          <p:cNvSpPr txBox="1">
            <a:spLocks noChangeArrowheads="1"/>
          </p:cNvSpPr>
          <p:nvPr/>
        </p:nvSpPr>
        <p:spPr bwMode="auto">
          <a:xfrm>
            <a:off x="2827338" y="3024188"/>
            <a:ext cx="766762" cy="519112"/>
          </a:xfrm>
          <a:prstGeom prst="rect">
            <a:avLst/>
          </a:prstGeom>
          <a:noFill/>
          <a:ln w="9525">
            <a:noFill/>
            <a:miter lim="800000"/>
            <a:headEnd/>
            <a:tailEnd/>
          </a:ln>
        </p:spPr>
        <p:txBody>
          <a:bodyPr wrap="none">
            <a:spAutoFit/>
          </a:bodyPr>
          <a:lstStyle/>
          <a:p>
            <a:r>
              <a:rPr lang="nl-NL" sz="1600" b="1">
                <a:solidFill>
                  <a:schemeClr val="bg1"/>
                </a:solidFill>
                <a:latin typeface="Calibri" pitchFamily="34" charset="0"/>
              </a:rPr>
              <a:t>Maires</a:t>
            </a:r>
          </a:p>
          <a:p>
            <a:r>
              <a:rPr lang="nl-NL" sz="1200" b="1">
                <a:solidFill>
                  <a:schemeClr val="bg1"/>
                </a:solidFill>
                <a:latin typeface="Calibri" pitchFamily="34" charset="0"/>
              </a:rPr>
              <a:t>2007</a:t>
            </a:r>
          </a:p>
        </p:txBody>
      </p:sp>
      <p:sp>
        <p:nvSpPr>
          <p:cNvPr id="33" name="Rounded Rectangle 32"/>
          <p:cNvSpPr/>
          <p:nvPr/>
        </p:nvSpPr>
        <p:spPr>
          <a:xfrm>
            <a:off x="2209800" y="228600"/>
            <a:ext cx="1668463" cy="1676400"/>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fr-FR" sz="1400" b="1">
                <a:solidFill>
                  <a:srgbClr val="DBEEF4"/>
                </a:solidFill>
                <a:cs typeface="Arial" charset="0"/>
              </a:rPr>
              <a:t>Déclaration de Kyoto </a:t>
            </a:r>
          </a:p>
          <a:p>
            <a:pPr algn="ctr"/>
            <a:r>
              <a:rPr lang="fr-FR" sz="1400" b="1">
                <a:solidFill>
                  <a:srgbClr val="DBEEF4"/>
                </a:solidFill>
                <a:cs typeface="Arial" charset="0"/>
              </a:rPr>
              <a:t>(signée initialement par 22 maires et maintenant par 48)</a:t>
            </a:r>
          </a:p>
        </p:txBody>
      </p:sp>
      <p:cxnSp>
        <p:nvCxnSpPr>
          <p:cNvPr id="36" name="Elbow Connector 35"/>
          <p:cNvCxnSpPr>
            <a:stCxn id="31" idx="0"/>
            <a:endCxn id="33" idx="2"/>
          </p:cNvCxnSpPr>
          <p:nvPr/>
        </p:nvCxnSpPr>
        <p:spPr>
          <a:xfrm rot="5400000" flipH="1" flipV="1">
            <a:off x="2534444" y="2170906"/>
            <a:ext cx="774700" cy="242888"/>
          </a:xfrm>
          <a:prstGeom prst="bentConnector3">
            <a:avLst>
              <a:gd name="adj1" fmla="val 50000"/>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7" name="Rounded Rectangle 36"/>
          <p:cNvSpPr/>
          <p:nvPr/>
        </p:nvSpPr>
        <p:spPr>
          <a:xfrm>
            <a:off x="304800" y="4191000"/>
            <a:ext cx="5791200" cy="381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fr-FR" sz="1400" b="1">
                <a:solidFill>
                  <a:srgbClr val="984807"/>
                </a:solidFill>
                <a:cs typeface="Arial" charset="0"/>
              </a:rPr>
              <a:t>Sensibilisation grandissante sur le thème du transport durable en Asie</a:t>
            </a:r>
          </a:p>
        </p:txBody>
      </p:sp>
      <p:cxnSp>
        <p:nvCxnSpPr>
          <p:cNvPr id="39" name="Straight Connector 38"/>
          <p:cNvCxnSpPr/>
          <p:nvPr/>
        </p:nvCxnSpPr>
        <p:spPr>
          <a:xfrm>
            <a:off x="228600" y="3962400"/>
            <a:ext cx="84582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0" name="Rounded Rectangle 39"/>
          <p:cNvSpPr/>
          <p:nvPr/>
        </p:nvSpPr>
        <p:spPr>
          <a:xfrm>
            <a:off x="962025" y="4572000"/>
            <a:ext cx="6734175" cy="381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fr-FR" sz="1400" b="1">
                <a:solidFill>
                  <a:srgbClr val="984807"/>
                </a:solidFill>
                <a:cs typeface="Arial" charset="0"/>
              </a:rPr>
              <a:t>Développement de l’approche « éviter - transférer – améliorer » : test pilote</a:t>
            </a:r>
          </a:p>
        </p:txBody>
      </p:sp>
      <p:sp>
        <p:nvSpPr>
          <p:cNvPr id="41" name="Rounded Rectangle 40"/>
          <p:cNvSpPr/>
          <p:nvPr/>
        </p:nvSpPr>
        <p:spPr>
          <a:xfrm>
            <a:off x="2057400" y="4953000"/>
            <a:ext cx="6324600" cy="381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fr-FR" sz="1400" b="1">
                <a:solidFill>
                  <a:srgbClr val="984807"/>
                </a:solidFill>
                <a:cs typeface="Arial" charset="0"/>
              </a:rPr>
              <a:t>Les Banques de développement commencent à se tourner vers le financement du transport durable.. </a:t>
            </a:r>
          </a:p>
        </p:txBody>
      </p:sp>
      <p:sp>
        <p:nvSpPr>
          <p:cNvPr id="42" name="Rounded Rectangle 41"/>
          <p:cNvSpPr/>
          <p:nvPr/>
        </p:nvSpPr>
        <p:spPr>
          <a:xfrm>
            <a:off x="2827338" y="5334000"/>
            <a:ext cx="5935662" cy="381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fr-FR" sz="1400" b="1">
                <a:solidFill>
                  <a:srgbClr val="984807"/>
                </a:solidFill>
                <a:cs typeface="Arial" charset="0"/>
              </a:rPr>
              <a:t>Développement d’outils d’évaluation propres au transport durable</a:t>
            </a:r>
          </a:p>
        </p:txBody>
      </p:sp>
      <p:sp>
        <p:nvSpPr>
          <p:cNvPr id="43" name="Rounded Rectangle 42"/>
          <p:cNvSpPr/>
          <p:nvPr/>
        </p:nvSpPr>
        <p:spPr>
          <a:xfrm>
            <a:off x="4144963" y="5715000"/>
            <a:ext cx="4770437" cy="685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fr-FR" sz="1400" b="1">
                <a:solidFill>
                  <a:srgbClr val="984807"/>
                </a:solidFill>
                <a:cs typeface="Arial" charset="0"/>
              </a:rPr>
              <a:t>Le Partenariat pour un transport durable à faible émission de carbone (SLOCAT) a rassemblé la communauté des transports</a:t>
            </a:r>
            <a:endParaRPr lang="nl-NL" sz="1400" b="1">
              <a:solidFill>
                <a:srgbClr val="984807"/>
              </a:solidFill>
              <a:cs typeface="Arial" charset="0"/>
            </a:endParaRPr>
          </a:p>
        </p:txBody>
      </p:sp>
      <p:sp>
        <p:nvSpPr>
          <p:cNvPr id="44" name="Rounded Rectangle 43"/>
          <p:cNvSpPr/>
          <p:nvPr/>
        </p:nvSpPr>
        <p:spPr>
          <a:xfrm>
            <a:off x="4191000" y="152400"/>
            <a:ext cx="2667000" cy="7620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fr-FR" b="1">
                <a:solidFill>
                  <a:srgbClr val="DBEEF4"/>
                </a:solidFill>
                <a:cs typeface="Arial" charset="0"/>
              </a:rPr>
              <a:t>Déclaration de Seoul</a:t>
            </a:r>
          </a:p>
          <a:p>
            <a:pPr algn="ctr"/>
            <a:r>
              <a:rPr lang="fr-FR" b="1">
                <a:solidFill>
                  <a:srgbClr val="DBEEF4"/>
                </a:solidFill>
                <a:cs typeface="Arial" charset="0"/>
              </a:rPr>
              <a:t>(changement climatique)</a:t>
            </a:r>
          </a:p>
        </p:txBody>
      </p:sp>
      <p:cxnSp>
        <p:nvCxnSpPr>
          <p:cNvPr id="46" name="Elbow Connector 45"/>
          <p:cNvCxnSpPr>
            <a:stCxn id="14" idx="0"/>
            <a:endCxn id="44" idx="2"/>
          </p:cNvCxnSpPr>
          <p:nvPr/>
        </p:nvCxnSpPr>
        <p:spPr>
          <a:xfrm rot="5400000" flipH="1" flipV="1">
            <a:off x="4352925" y="1495425"/>
            <a:ext cx="1752600" cy="590550"/>
          </a:xfrm>
          <a:prstGeom prst="bentConnector3">
            <a:avLst>
              <a:gd name="adj1" fmla="val 50000"/>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7" name="Rounded Rectangle 46"/>
          <p:cNvSpPr/>
          <p:nvPr/>
        </p:nvSpPr>
        <p:spPr>
          <a:xfrm>
            <a:off x="3200400" y="1981200"/>
            <a:ext cx="23622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nl-NL" sz="1600">
                <a:solidFill>
                  <a:srgbClr val="FFFFFF"/>
                </a:solidFill>
                <a:cs typeface="Arial" charset="0"/>
              </a:rPr>
              <a:t>8 pays d’Asie du Sud rejoignent l’EST</a:t>
            </a:r>
          </a:p>
        </p:txBody>
      </p:sp>
      <p:cxnSp>
        <p:nvCxnSpPr>
          <p:cNvPr id="53" name="Elbow Connector 52"/>
          <p:cNvCxnSpPr>
            <a:stCxn id="15" idx="0"/>
            <a:endCxn id="47" idx="2"/>
          </p:cNvCxnSpPr>
          <p:nvPr/>
        </p:nvCxnSpPr>
        <p:spPr>
          <a:xfrm rot="5400000" flipH="1" flipV="1">
            <a:off x="4010025" y="2295525"/>
            <a:ext cx="228600" cy="514350"/>
          </a:xfrm>
          <a:prstGeom prst="bentConnector3">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657" name="TextBox 33"/>
          <p:cNvSpPr txBox="1">
            <a:spLocks noChangeArrowheads="1"/>
          </p:cNvSpPr>
          <p:nvPr/>
        </p:nvSpPr>
        <p:spPr bwMode="auto">
          <a:xfrm>
            <a:off x="6705600" y="6400800"/>
            <a:ext cx="1981200" cy="369888"/>
          </a:xfrm>
          <a:prstGeom prst="rect">
            <a:avLst/>
          </a:prstGeom>
          <a:noFill/>
          <a:ln w="9525">
            <a:noFill/>
            <a:miter lim="800000"/>
            <a:headEnd/>
            <a:tailEnd/>
          </a:ln>
        </p:spPr>
        <p:txBody>
          <a:bodyPr>
            <a:spAutoFit/>
          </a:bodyPr>
          <a:lstStyle/>
          <a:p>
            <a:r>
              <a:rPr lang="en-US">
                <a:latin typeface="Calibri" pitchFamily="34" charset="0"/>
              </a:rPr>
              <a:t>Source: SLOCAT</a:t>
            </a:r>
          </a:p>
        </p:txBody>
      </p:sp>
      <p:sp>
        <p:nvSpPr>
          <p:cNvPr id="26658" name="TextBox 34"/>
          <p:cNvSpPr txBox="1">
            <a:spLocks noChangeArrowheads="1"/>
          </p:cNvSpPr>
          <p:nvPr/>
        </p:nvSpPr>
        <p:spPr bwMode="auto">
          <a:xfrm>
            <a:off x="228600" y="5486400"/>
            <a:ext cx="3810000" cy="1066800"/>
          </a:xfrm>
          <a:prstGeom prst="rect">
            <a:avLst/>
          </a:prstGeom>
          <a:noFill/>
          <a:ln w="9525">
            <a:noFill/>
            <a:miter lim="800000"/>
            <a:headEnd/>
            <a:tailEnd/>
          </a:ln>
        </p:spPr>
        <p:txBody>
          <a:bodyPr>
            <a:spAutoFit/>
          </a:bodyPr>
          <a:lstStyle/>
          <a:p>
            <a:r>
              <a:rPr lang="en-US" sz="3200">
                <a:latin typeface="Calibri" pitchFamily="34" charset="0"/>
              </a:rPr>
              <a:t>Forum EST, Chrononogie en Asie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8" grpId="0" animBg="1"/>
      <p:bldP spid="33" grpId="0" animBg="1"/>
      <p:bldP spid="37" grpId="0" animBg="1"/>
      <p:bldP spid="40" grpId="0" animBg="1"/>
      <p:bldP spid="41" grpId="0" animBg="1"/>
      <p:bldP spid="42" grpId="0" animBg="1"/>
      <p:bldP spid="43" grpId="0" animBg="1"/>
      <p:bldP spid="44" grpId="0" animBg="1"/>
      <p:bldP spid="4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3" descr="background-17.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27650" name="Title 1"/>
          <p:cNvSpPr>
            <a:spLocks noGrp="1"/>
          </p:cNvSpPr>
          <p:nvPr>
            <p:ph type="title"/>
          </p:nvPr>
        </p:nvSpPr>
        <p:spPr>
          <a:xfrm>
            <a:off x="457200" y="228600"/>
            <a:ext cx="8229600" cy="1143000"/>
          </a:xfrm>
        </p:spPr>
        <p:txBody>
          <a:bodyPr/>
          <a:lstStyle/>
          <a:p>
            <a:r>
              <a:rPr lang="fr-FR" b="1" smtClean="0"/>
              <a:t>EST dans le contexte africain</a:t>
            </a:r>
          </a:p>
        </p:txBody>
      </p:sp>
      <p:sp>
        <p:nvSpPr>
          <p:cNvPr id="27651" name="Content Placeholder 2"/>
          <p:cNvSpPr>
            <a:spLocks noGrp="1"/>
          </p:cNvSpPr>
          <p:nvPr>
            <p:ph idx="1"/>
          </p:nvPr>
        </p:nvSpPr>
        <p:spPr/>
        <p:txBody>
          <a:bodyPr/>
          <a:lstStyle/>
          <a:p>
            <a:r>
              <a:rPr lang="fr-FR" dirty="0" smtClean="0"/>
              <a:t>L’Afrique commence une période de croissance dynamique</a:t>
            </a:r>
          </a:p>
          <a:p>
            <a:r>
              <a:rPr lang="fr-FR" dirty="0" smtClean="0"/>
              <a:t>Une urbanisation substantielle est à venir dans les 30 prochaines années</a:t>
            </a:r>
          </a:p>
          <a:p>
            <a:r>
              <a:rPr lang="fr-FR" dirty="0" smtClean="0"/>
              <a:t>L’expérience mondiale suggère que l’urbanisation s’accompagne toujours d’une motorisation substantielle</a:t>
            </a:r>
          </a:p>
          <a:p>
            <a:r>
              <a:rPr lang="fr-FR" dirty="0" smtClean="0"/>
              <a:t>Tension potentielle sur les ressources de l'Afrique: le continent est-il prêt ? </a:t>
            </a:r>
          </a:p>
        </p:txBody>
      </p:sp>
      <p:pic>
        <p:nvPicPr>
          <p:cNvPr id="27654" name="Picture 6" descr="SSATP-Logo_onBlack_fr"/>
          <p:cNvPicPr>
            <a:picLocks noChangeAspect="1" noChangeArrowheads="1"/>
          </p:cNvPicPr>
          <p:nvPr/>
        </p:nvPicPr>
        <p:blipFill>
          <a:blip r:embed="rId4"/>
          <a:srcRect/>
          <a:stretch>
            <a:fillRect/>
          </a:stretch>
        </p:blipFill>
        <p:spPr bwMode="auto">
          <a:xfrm>
            <a:off x="7808913" y="6400800"/>
            <a:ext cx="1335087" cy="46672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3" descr="background-17.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29698" name="Title 1"/>
          <p:cNvSpPr>
            <a:spLocks noGrp="1"/>
          </p:cNvSpPr>
          <p:nvPr>
            <p:ph type="title"/>
          </p:nvPr>
        </p:nvSpPr>
        <p:spPr>
          <a:xfrm>
            <a:off x="457200" y="304800"/>
            <a:ext cx="8229600" cy="1143000"/>
          </a:xfrm>
        </p:spPr>
        <p:txBody>
          <a:bodyPr/>
          <a:lstStyle/>
          <a:p>
            <a:r>
              <a:rPr lang="en-US" b="1" smtClean="0"/>
              <a:t>EST dans le contexte africain (II)</a:t>
            </a:r>
          </a:p>
        </p:txBody>
      </p:sp>
      <p:sp>
        <p:nvSpPr>
          <p:cNvPr id="3" name="Content Placeholder 2"/>
          <p:cNvSpPr>
            <a:spLocks noGrp="1"/>
          </p:cNvSpPr>
          <p:nvPr>
            <p:ph idx="1"/>
          </p:nvPr>
        </p:nvSpPr>
        <p:spPr/>
        <p:txBody>
          <a:bodyPr>
            <a:normAutofit lnSpcReduction="10000"/>
          </a:bodyPr>
          <a:lstStyle/>
          <a:p>
            <a:pPr>
              <a:lnSpc>
                <a:spcPct val="80000"/>
              </a:lnSpc>
            </a:pPr>
            <a:r>
              <a:rPr lang="fr-FR" sz="2800" dirty="0" smtClean="0"/>
              <a:t>Dynamisme très important concernant les solutions de transport sur le continent : </a:t>
            </a:r>
            <a:r>
              <a:rPr lang="fr-FR" sz="2800" dirty="0" smtClean="0">
                <a:hlinkClick r:id="rId4" action="ppaction://hlinkpres?slideindex=1&amp;slidetitle="/>
              </a:rPr>
              <a:t>exemples</a:t>
            </a:r>
            <a:endParaRPr lang="fr-FR" sz="2800" dirty="0" smtClean="0"/>
          </a:p>
          <a:p>
            <a:pPr>
              <a:lnSpc>
                <a:spcPct val="80000"/>
              </a:lnSpc>
            </a:pPr>
            <a:r>
              <a:rPr lang="fr-FR" sz="2800" dirty="0" smtClean="0"/>
              <a:t>Et pourtant, le transport ne fait pas partie des discussions sur la durabilité, et l’environnement durable ne fait pas partie des discussions sur le transport – </a:t>
            </a:r>
            <a:r>
              <a:rPr lang="fr-FR" sz="2800" dirty="0" smtClean="0">
                <a:hlinkClick r:id="rId5" action="ppaction://hlinkpres?slideindex=1&amp;slidetitle="/>
              </a:rPr>
              <a:t>exemples</a:t>
            </a:r>
            <a:endParaRPr lang="fr-FR" sz="2800" dirty="0" smtClean="0"/>
          </a:p>
          <a:p>
            <a:pPr>
              <a:lnSpc>
                <a:spcPct val="80000"/>
              </a:lnSpc>
            </a:pPr>
            <a:r>
              <a:rPr lang="fr-FR" sz="2800" dirty="0" smtClean="0"/>
              <a:t>Besoin de connecter les politiques de transport locales et nationales avec les financements </a:t>
            </a:r>
          </a:p>
          <a:p>
            <a:pPr>
              <a:lnSpc>
                <a:spcPct val="80000"/>
              </a:lnSpc>
            </a:pPr>
            <a:r>
              <a:rPr lang="fr-FR" sz="2800" dirty="0" smtClean="0"/>
              <a:t>Parce que dans tous les coins de l’Afrique, les infrastructures de transport se développent rapidement, il faut que les technologies à réduction de carbone et écologiques soient plus largement intégrées</a:t>
            </a:r>
          </a:p>
        </p:txBody>
      </p:sp>
      <p:pic>
        <p:nvPicPr>
          <p:cNvPr id="29702" name="Picture 6" descr="SSATP-Logo_onBlack_fr"/>
          <p:cNvPicPr>
            <a:picLocks noChangeAspect="1" noChangeArrowheads="1"/>
          </p:cNvPicPr>
          <p:nvPr/>
        </p:nvPicPr>
        <p:blipFill>
          <a:blip r:embed="rId6"/>
          <a:srcRect/>
          <a:stretch>
            <a:fillRect/>
          </a:stretch>
        </p:blipFill>
        <p:spPr bwMode="auto">
          <a:xfrm>
            <a:off x="7808913" y="6400800"/>
            <a:ext cx="1335087" cy="46672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3880</TotalTime>
  <Words>1145</Words>
  <Application>Microsoft Office PowerPoint</Application>
  <PresentationFormat>On-screen Show (4:3)</PresentationFormat>
  <Paragraphs>134</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Pour un transport durable  dans le cadre du SSATP-DP2 :  Aide au renforcement d'un Forum pour un transport durable et respectueux de l’environnement (EST) en Afrique</vt:lpstr>
      <vt:lpstr>Structure de la présentation</vt:lpstr>
      <vt:lpstr>Travaux du SSATP sur le thème  du  transport durable</vt:lpstr>
      <vt:lpstr>Que signifie « transport durable »?</vt:lpstr>
      <vt:lpstr>Qu’est-ce que l’EST?</vt:lpstr>
      <vt:lpstr>Forum EST dans d’autres regions</vt:lpstr>
      <vt:lpstr>PowerPoint Presentation</vt:lpstr>
      <vt:lpstr>EST dans le contexte africain</vt:lpstr>
      <vt:lpstr>EST dans le contexte africain (II)</vt:lpstr>
      <vt:lpstr>Pourquoi un EST pour l’Afrique</vt:lpstr>
      <vt:lpstr>Quel est le rôle du SSATP dans le processus de l’EST-Afrique?</vt:lpstr>
      <vt:lpstr>Progrès réalisés</vt:lpstr>
      <vt:lpstr>Points à discuter</vt:lpstr>
      <vt:lpstr>Rôle futur du SSATP après la mise en place de l’EST</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Olivier Hartmann</dc:creator>
  <cp:lastModifiedBy>Monique S. Desthuis-Francis</cp:lastModifiedBy>
  <cp:revision>134</cp:revision>
  <dcterms:created xsi:type="dcterms:W3CDTF">2012-11-27T18:28:55Z</dcterms:created>
  <dcterms:modified xsi:type="dcterms:W3CDTF">2013-02-21T15:00:22Z</dcterms:modified>
</cp:coreProperties>
</file>